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2"/>
    <p:sldId id="256" r:id="rId3"/>
  </p:sldIdLst>
  <p:sldSz cx="20104100" cy="113093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1F67"/>
    <a:srgbClr val="5C7CB9"/>
    <a:srgbClr val="219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3FC0D-E908-4687-9A5F-F71ECC73FE9B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594EB-A604-4046-82E5-3396FD95E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92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54C69E-45BE-40E8-906C-9AE69A8BD74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036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A341345-3654-4253-8452-80B1D4073DF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B731603-0A57-4870-9B1D-8A392F5A500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65C1516-5282-47A1-99AD-380E9A7A933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712260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1324008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00512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712260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1324008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18A2440-37EE-4921-84A2-68E6FECFE2C2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96BD558-A45C-41BC-9889-A5ACC92DC6B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9105B9B-4B37-403E-84D4-E918AB55294F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DF0F39E-15E4-448D-927F-AE3DE6B13AF5}" type="slidenum"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31EBB67-ADF7-4DF0-B198-D3BC57D12F4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005120" y="451080"/>
            <a:ext cx="18093240" cy="875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E0F165C-F687-49F5-B384-3593BBBD91E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4498C98-584F-4161-9D72-455206A480A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E67C518-71FD-47EB-BFFC-9CFACE16F4C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2B63CB8-FB2E-4160-B7E4-898F0BDEFFB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6835320" y="10517760"/>
            <a:ext cx="6431400" cy="56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14474880" y="10517760"/>
            <a:ext cx="4622040" cy="56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ru-RU" sz="1800" b="0" strike="noStrike" spc="-1">
                <a:solidFill>
                  <a:srgbClr val="B2B2B2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83DC2C1-A9CF-438F-BB00-BFAAAA4343CA}" type="slidenum">
              <a:rPr lang="ru-RU" sz="1800" b="0" strike="noStrike" spc="-1">
                <a:solidFill>
                  <a:srgbClr val="B2B2B2"/>
                </a:solidFill>
                <a:latin typeface="Calibri"/>
                <a:ea typeface="DejaVu Sans"/>
              </a:rPr>
              <a:t>‹#›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1005120" y="10517760"/>
            <a:ext cx="4622040" cy="56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www.gosuslugi.ru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.svg"/><Relationship Id="rId12" Type="http://schemas.openxmlformats.org/officeDocument/2006/relationships/hyperlink" Target="http://uizo.ru/zemelnye-uchastki-bez-torgov-yl/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backendinvest.admlr.lipetsk.ru/media/Documents/Investment_Development_Agency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svg"/><Relationship Id="rId5" Type="http://schemas.openxmlformats.org/officeDocument/2006/relationships/hyperlink" Target="mailto:kgi@admlr.lipetsk.ru" TargetMode="External"/><Relationship Id="rId15" Type="http://schemas.openxmlformats.org/officeDocument/2006/relationships/image" Target="../media/image9.svg"/><Relationship Id="rId10" Type="http://schemas.openxmlformats.org/officeDocument/2006/relationships/image" Target="../media/image6.png"/><Relationship Id="rId4" Type="http://schemas.openxmlformats.org/officeDocument/2006/relationships/hyperlink" Target="tel:84742222732" TargetMode="External"/><Relationship Id="rId9" Type="http://schemas.openxmlformats.org/officeDocument/2006/relationships/image" Target="../media/image5.sv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nvestinlipetsk.ru/" TargetMode="External"/><Relationship Id="rId3" Type="http://schemas.openxmlformats.org/officeDocument/2006/relationships/hyperlink" Target="http://uizo.ru/zemelnye-uchastki-bez-torgov-yl/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gi@admlr.lipetsk.ru" TargetMode="External"/><Relationship Id="rId5" Type="http://schemas.openxmlformats.org/officeDocument/2006/relationships/hyperlink" Target="tel:84742222732" TargetMode="External"/><Relationship Id="rId4" Type="http://schemas.openxmlformats.org/officeDocument/2006/relationships/hyperlink" Target="http://uizo.ru/kontak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Группа 224">
            <a:extLst>
              <a:ext uri="{FF2B5EF4-FFF2-40B4-BE49-F238E27FC236}">
                <a16:creationId xmlns:a16="http://schemas.microsoft.com/office/drawing/2014/main" id="{2C43A35E-5B8A-7693-9000-C8D7DA852CEE}"/>
              </a:ext>
            </a:extLst>
          </p:cNvPr>
          <p:cNvGrpSpPr/>
          <p:nvPr/>
        </p:nvGrpSpPr>
        <p:grpSpPr>
          <a:xfrm>
            <a:off x="10381876" y="1233630"/>
            <a:ext cx="1334800" cy="8391783"/>
            <a:chOff x="4728669" y="864064"/>
            <a:chExt cx="1334800" cy="8391783"/>
          </a:xfrm>
        </p:grpSpPr>
        <p:sp>
          <p:nvSpPr>
            <p:cNvPr id="226" name="Стрелка: пятиугольник 225">
              <a:extLst>
                <a:ext uri="{FF2B5EF4-FFF2-40B4-BE49-F238E27FC236}">
                  <a16:creationId xmlns:a16="http://schemas.microsoft.com/office/drawing/2014/main" id="{0C09C531-1EFB-E765-EF9F-057CF0BA9410}"/>
                </a:ext>
              </a:extLst>
            </p:cNvPr>
            <p:cNvSpPr/>
            <p:nvPr/>
          </p:nvSpPr>
          <p:spPr>
            <a:xfrm>
              <a:off x="4741863" y="2149891"/>
              <a:ext cx="1321606" cy="5931180"/>
            </a:xfrm>
            <a:prstGeom prst="homePlate">
              <a:avLst>
                <a:gd name="adj" fmla="val 29966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27" name="Рисунок 226">
              <a:extLst>
                <a:ext uri="{FF2B5EF4-FFF2-40B4-BE49-F238E27FC236}">
                  <a16:creationId xmlns:a16="http://schemas.microsoft.com/office/drawing/2014/main" id="{6EB0081F-C99B-C30C-1937-C6466416A5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8669" y="864064"/>
              <a:ext cx="304541" cy="8391783"/>
            </a:xfrm>
            <a:prstGeom prst="rect">
              <a:avLst/>
            </a:prstGeom>
          </p:spPr>
        </p:pic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B546F6B4-D0A8-ED99-0645-3FE5B7BED024}"/>
                </a:ext>
              </a:extLst>
            </p:cNvPr>
            <p:cNvSpPr txBox="1"/>
            <p:nvPr/>
          </p:nvSpPr>
          <p:spPr>
            <a:xfrm rot="16200000">
              <a:off x="4234827" y="4930605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2000" dirty="0">
                  <a:solidFill>
                    <a:srgbClr val="7A1F67"/>
                  </a:solidFill>
                  <a:latin typeface="Montserrat SemiBold" panose="00000700000000000000" pitchFamily="2" charset="-52"/>
                  <a:ea typeface="Roboto Black" panose="02000000000000000000" pitchFamily="2" charset="0"/>
                </a:rPr>
                <a:t>6 рабочих дней</a:t>
              </a: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E2B6ABC1-6412-7432-B90D-F82AA4138A7E}"/>
                </a:ext>
              </a:extLst>
            </p:cNvPr>
            <p:cNvSpPr txBox="1"/>
            <p:nvPr/>
          </p:nvSpPr>
          <p:spPr>
            <a:xfrm rot="16200000">
              <a:off x="1986870" y="4788981"/>
              <a:ext cx="6255962" cy="5371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dirty="0">
                  <a:solidFill>
                    <a:schemeClr val="bg1"/>
                  </a:solidFill>
                  <a:latin typeface="Montserrat SemiBold" panose="00000700000000000000" pitchFamily="2" charset="-52"/>
                </a:rPr>
                <a:t>распоряжение Губернатора ЛО </a:t>
              </a:r>
              <a:br>
                <a:rPr lang="ru-RU" dirty="0">
                  <a:solidFill>
                    <a:schemeClr val="bg1"/>
                  </a:solidFill>
                  <a:latin typeface="Montserrat SemiBold" panose="00000700000000000000" pitchFamily="2" charset="-52"/>
                </a:rPr>
              </a:br>
              <a:r>
                <a:rPr lang="ru-RU" dirty="0">
                  <a:solidFill>
                    <a:schemeClr val="bg1"/>
                  </a:solidFill>
                  <a:latin typeface="Montserrat SemiBold" panose="00000700000000000000" pitchFamily="2" charset="-52"/>
                </a:rPr>
                <a:t>и инвестиционное соглашение </a:t>
              </a:r>
            </a:p>
          </p:txBody>
        </p:sp>
      </p:grpSp>
      <p:sp>
        <p:nvSpPr>
          <p:cNvPr id="213" name="Прямоугольник 212">
            <a:extLst>
              <a:ext uri="{FF2B5EF4-FFF2-40B4-BE49-F238E27FC236}">
                <a16:creationId xmlns:a16="http://schemas.microsoft.com/office/drawing/2014/main" id="{ED51FF87-58E8-8F5D-E6E8-94E9FC7ABFCA}"/>
              </a:ext>
            </a:extLst>
          </p:cNvPr>
          <p:cNvSpPr/>
          <p:nvPr/>
        </p:nvSpPr>
        <p:spPr>
          <a:xfrm>
            <a:off x="16647739" y="0"/>
            <a:ext cx="3455330" cy="11309349"/>
          </a:xfrm>
          <a:prstGeom prst="rect">
            <a:avLst/>
          </a:prstGeom>
          <a:solidFill>
            <a:srgbClr val="7A1F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Прямоугольник 223">
            <a:extLst>
              <a:ext uri="{FF2B5EF4-FFF2-40B4-BE49-F238E27FC236}">
                <a16:creationId xmlns:a16="http://schemas.microsoft.com/office/drawing/2014/main" id="{4231CF57-7763-8174-0897-D817BF70D48E}"/>
              </a:ext>
            </a:extLst>
          </p:cNvPr>
          <p:cNvSpPr/>
          <p:nvPr/>
        </p:nvSpPr>
        <p:spPr>
          <a:xfrm>
            <a:off x="0" y="9565099"/>
            <a:ext cx="20311672" cy="1744250"/>
          </a:xfrm>
          <a:prstGeom prst="rect">
            <a:avLst/>
          </a:prstGeom>
          <a:gradFill>
            <a:gsLst>
              <a:gs pos="34600">
                <a:srgbClr val="FEFEFE"/>
              </a:gs>
              <a:gs pos="0">
                <a:srgbClr val="E3E4E6"/>
              </a:gs>
              <a:gs pos="100000">
                <a:srgbClr val="DCDDDF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257920" y="532350"/>
            <a:ext cx="11326103" cy="701280"/>
          </a:xfrm>
          <a:prstGeom prst="rect">
            <a:avLst/>
          </a:prstGeom>
          <a:noFill/>
          <a:ln w="0">
            <a:noFill/>
          </a:ln>
        </p:spPr>
        <p:txBody>
          <a:bodyPr lIns="0" tIns="13320" rIns="0" bIns="0" anchor="t">
            <a:no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3200" spc="-15" dirty="0">
                <a:solidFill>
                  <a:srgbClr val="3D65AF"/>
                </a:solidFill>
                <a:latin typeface="Montserrat SemiBold" panose="00000700000000000000" pitchFamily="2" charset="-52"/>
                <a:ea typeface="Roboto Black" panose="02000000000000000000" pitchFamily="2" charset="0"/>
              </a:rPr>
              <a:t>ПОЛУЧЕНИЕ ЗЕМЕЛЬНОГО УЧАСТКА БЕЗ ТОРГОВ</a:t>
            </a:r>
          </a:p>
        </p:txBody>
      </p:sp>
      <p:sp>
        <p:nvSpPr>
          <p:cNvPr id="54" name="TextBox 3"/>
          <p:cNvSpPr/>
          <p:nvPr/>
        </p:nvSpPr>
        <p:spPr>
          <a:xfrm>
            <a:off x="1369894" y="9700009"/>
            <a:ext cx="7952760" cy="10680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spc="-15" dirty="0">
                <a:solidFill>
                  <a:srgbClr val="3D65AF"/>
                </a:solidFill>
                <a:latin typeface="Montserrat SemiBold" panose="00000700000000000000" pitchFamily="2" charset="-52"/>
                <a:ea typeface="Roboto Medium" panose="02000000000000000000" pitchFamily="2" charset="0"/>
              </a:rPr>
              <a:t>Действующие нормативно-правовые акты</a:t>
            </a:r>
          </a:p>
          <a:p>
            <a:pPr marL="285750" indent="-285750">
              <a:lnSpc>
                <a:spcPct val="100000"/>
              </a:lnSpc>
              <a:buClr>
                <a:srgbClr val="505B6C"/>
              </a:buClr>
              <a:buFont typeface="Arial" panose="020B0604020202020204" pitchFamily="34" charset="0"/>
              <a:buChar char="•"/>
            </a:pPr>
            <a:r>
              <a:rPr lang="ru-RU" sz="145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Закон Липецкой области от 15.06.2015 N 418-ОЗ (ред. от 02.08.2022)</a:t>
            </a:r>
          </a:p>
          <a:p>
            <a:pPr marL="285750" indent="-285750">
              <a:lnSpc>
                <a:spcPct val="100000"/>
              </a:lnSpc>
              <a:buClr>
                <a:srgbClr val="505B6C"/>
              </a:buClr>
              <a:buFont typeface="Arial" panose="020B0604020202020204" pitchFamily="34" charset="0"/>
              <a:buChar char="•"/>
            </a:pPr>
            <a:r>
              <a:rPr lang="ru-RU" sz="145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Постановление Правительства Липецкой обл. от 28.09.2022 N 176</a:t>
            </a:r>
          </a:p>
          <a:p>
            <a:pPr marL="285750" indent="-285750">
              <a:lnSpc>
                <a:spcPct val="100000"/>
              </a:lnSpc>
              <a:buClr>
                <a:srgbClr val="505B6C"/>
              </a:buClr>
              <a:buFont typeface="Arial" panose="020B0604020202020204" pitchFamily="34" charset="0"/>
              <a:buChar char="•"/>
            </a:pPr>
            <a:r>
              <a:rPr lang="ru-RU" sz="145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Распоряжение Правительства Липецкой обл. от 18.10.2022 N 400-р</a:t>
            </a:r>
          </a:p>
        </p:txBody>
      </p:sp>
      <p:sp>
        <p:nvSpPr>
          <p:cNvPr id="58" name="TextBox 7"/>
          <p:cNvSpPr/>
          <p:nvPr/>
        </p:nvSpPr>
        <p:spPr>
          <a:xfrm>
            <a:off x="10186679" y="9669589"/>
            <a:ext cx="7106420" cy="14758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r>
              <a:rPr lang="ru-RU" sz="2000" spc="-15" dirty="0">
                <a:solidFill>
                  <a:srgbClr val="3D65AF"/>
                </a:solidFill>
                <a:latin typeface="Montserrat SemiBold" panose="00000700000000000000" pitchFamily="2" charset="-52"/>
                <a:ea typeface="Roboto Medium" panose="02000000000000000000" pitchFamily="2" charset="0"/>
              </a:rPr>
              <a:t>Контакты  </a:t>
            </a:r>
          </a:p>
          <a:p>
            <a:pPr>
              <a:lnSpc>
                <a:spcPct val="100000"/>
              </a:lnSpc>
              <a:buNone/>
            </a:pP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Министерство имущественных и земельных </a:t>
            </a:r>
            <a:b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</a:b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отношений Липецкой области</a:t>
            </a:r>
          </a:p>
          <a:p>
            <a:pPr>
              <a:lnSpc>
                <a:spcPct val="100000"/>
              </a:lnSpc>
              <a:buNone/>
            </a:pP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398019, Россия, город Липецк, </a:t>
            </a:r>
            <a:r>
              <a:rPr lang="ru-RU" sz="1400" spc="-1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ул.Скороходова</a:t>
            </a: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, дом 2</a:t>
            </a:r>
          </a:p>
          <a:p>
            <a:pPr>
              <a:lnSpc>
                <a:spcPct val="100000"/>
              </a:lnSpc>
              <a:buNone/>
            </a:pP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Телефон: 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+7 (4742) 22-27-32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    </a:t>
            </a:r>
            <a:b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</a:br>
            <a:r>
              <a:rPr lang="ru-RU" sz="1400" spc="-1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Email</a:t>
            </a: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: 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kgi@admlr.lipetsk.ru</a:t>
            </a:r>
            <a:endParaRPr lang="ru-RU" sz="1400" spc="-15" dirty="0">
              <a:solidFill>
                <a:srgbClr val="7A1F67"/>
              </a:solidFill>
              <a:latin typeface="Montserrat" panose="00000500000000000000" pitchFamily="2" charset="-52"/>
              <a:ea typeface="Roboto" panose="02000000000000000000" pitchFamily="2" charset="0"/>
            </a:endParaRP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3D0345B1-400F-DE9A-0E74-88B068AD894A}"/>
              </a:ext>
            </a:extLst>
          </p:cNvPr>
          <p:cNvGrpSpPr/>
          <p:nvPr/>
        </p:nvGrpSpPr>
        <p:grpSpPr>
          <a:xfrm>
            <a:off x="745656" y="2087676"/>
            <a:ext cx="3873664" cy="3821595"/>
            <a:chOff x="1783997" y="2480831"/>
            <a:chExt cx="3330974" cy="3821595"/>
          </a:xfrm>
        </p:grpSpPr>
        <p:sp>
          <p:nvSpPr>
            <p:cNvPr id="52" name="TextBox 2"/>
            <p:cNvSpPr/>
            <p:nvPr/>
          </p:nvSpPr>
          <p:spPr>
            <a:xfrm>
              <a:off x="1822041" y="3749335"/>
              <a:ext cx="3292930" cy="255309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45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Подать заявление непосредственно в министерство имущественных и земельных отношений Липецкой области или направить почтой по адресу:</a:t>
              </a:r>
            </a:p>
            <a:p>
              <a:r>
                <a:rPr lang="ru-RU" sz="145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г. Липецк, ул. Скороходова, д. 2, каб.103, </a:t>
              </a:r>
            </a:p>
            <a:p>
              <a:r>
                <a:rPr lang="ru-RU" sz="145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или направить по электронной почте:</a:t>
              </a:r>
            </a:p>
            <a:p>
              <a:r>
                <a:rPr lang="ru-RU" sz="145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  <a:hlinkClick r:id="rId5"/>
                </a:rPr>
                <a:t>kgi@admlr.lipetsk.ru</a:t>
              </a:r>
              <a:endParaRPr lang="ru-RU" sz="145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endParaRPr>
            </a:p>
            <a:p>
              <a:endParaRPr lang="ru-RU" sz="15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endParaRPr>
            </a:p>
          </p:txBody>
        </p:sp>
        <p:sp>
          <p:nvSpPr>
            <p:cNvPr id="13" name="Рисунок 11">
              <a:extLst>
                <a:ext uri="{FF2B5EF4-FFF2-40B4-BE49-F238E27FC236}">
                  <a16:creationId xmlns:a16="http://schemas.microsoft.com/office/drawing/2014/main" id="{C19C9329-8E4E-4F8C-856B-7F636F138486}"/>
                </a:ext>
              </a:extLst>
            </p:cNvPr>
            <p:cNvSpPr/>
            <p:nvPr/>
          </p:nvSpPr>
          <p:spPr>
            <a:xfrm>
              <a:off x="1859483" y="2480831"/>
              <a:ext cx="789321" cy="666273"/>
            </a:xfrm>
            <a:custGeom>
              <a:avLst/>
              <a:gdLst>
                <a:gd name="connsiteX0" fmla="*/ 456488 w 789321"/>
                <a:gd name="connsiteY0" fmla="*/ 0 h 666273"/>
                <a:gd name="connsiteX1" fmla="*/ 127261 w 789321"/>
                <a:gd name="connsiteY1" fmla="*/ 281850 h 666273"/>
                <a:gd name="connsiteX2" fmla="*/ 151936 w 789321"/>
                <a:gd name="connsiteY2" fmla="*/ 285675 h 666273"/>
                <a:gd name="connsiteX3" fmla="*/ 504142 w 789321"/>
                <a:gd name="connsiteY3" fmla="*/ 28345 h 666273"/>
                <a:gd name="connsiteX4" fmla="*/ 761471 w 789321"/>
                <a:gd name="connsiteY4" fmla="*/ 380550 h 666273"/>
                <a:gd name="connsiteX5" fmla="*/ 456488 w 789321"/>
                <a:gd name="connsiteY5" fmla="*/ 641550 h 666273"/>
                <a:gd name="connsiteX6" fmla="*/ 151690 w 789321"/>
                <a:gd name="connsiteY6" fmla="*/ 380550 h 666273"/>
                <a:gd name="connsiteX7" fmla="*/ 127015 w 789321"/>
                <a:gd name="connsiteY7" fmla="*/ 384375 h 666273"/>
                <a:gd name="connsiteX8" fmla="*/ 507422 w 789321"/>
                <a:gd name="connsiteY8" fmla="*/ 662259 h 666273"/>
                <a:gd name="connsiteX9" fmla="*/ 785307 w 789321"/>
                <a:gd name="connsiteY9" fmla="*/ 281850 h 666273"/>
                <a:gd name="connsiteX10" fmla="*/ 456488 w 789321"/>
                <a:gd name="connsiteY10" fmla="*/ 0 h 666273"/>
                <a:gd name="connsiteX11" fmla="*/ 410777 w 789321"/>
                <a:gd name="connsiteY11" fmla="*/ 423115 h 666273"/>
                <a:gd name="connsiteX12" fmla="*/ 428173 w 789321"/>
                <a:gd name="connsiteY12" fmla="*/ 440510 h 666273"/>
                <a:gd name="connsiteX13" fmla="*/ 526873 w 789321"/>
                <a:gd name="connsiteY13" fmla="*/ 341810 h 666273"/>
                <a:gd name="connsiteX14" fmla="*/ 526873 w 789321"/>
                <a:gd name="connsiteY14" fmla="*/ 324415 h 666273"/>
                <a:gd name="connsiteX15" fmla="*/ 428173 w 789321"/>
                <a:gd name="connsiteY15" fmla="*/ 225715 h 666273"/>
                <a:gd name="connsiteX16" fmla="*/ 410777 w 789321"/>
                <a:gd name="connsiteY16" fmla="*/ 243110 h 666273"/>
                <a:gd name="connsiteX17" fmla="*/ 488380 w 789321"/>
                <a:gd name="connsiteY17" fmla="*/ 320775 h 666273"/>
                <a:gd name="connsiteX18" fmla="*/ 0 w 789321"/>
                <a:gd name="connsiteY18" fmla="*/ 320775 h 666273"/>
                <a:gd name="connsiteX19" fmla="*/ 0 w 789321"/>
                <a:gd name="connsiteY19" fmla="*/ 345450 h 666273"/>
                <a:gd name="connsiteX20" fmla="*/ 488380 w 789321"/>
                <a:gd name="connsiteY20" fmla="*/ 345450 h 66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89321" h="666273">
                  <a:moveTo>
                    <a:pt x="456488" y="0"/>
                  </a:moveTo>
                  <a:cubicBezTo>
                    <a:pt x="292610" y="862"/>
                    <a:pt x="153371" y="120064"/>
                    <a:pt x="127261" y="281850"/>
                  </a:cubicBezTo>
                  <a:lnTo>
                    <a:pt x="151936" y="285675"/>
                  </a:lnTo>
                  <a:cubicBezTo>
                    <a:pt x="178136" y="117356"/>
                    <a:pt x="335823" y="2146"/>
                    <a:pt x="504142" y="28345"/>
                  </a:cubicBezTo>
                  <a:cubicBezTo>
                    <a:pt x="672462" y="54544"/>
                    <a:pt x="787669" y="212232"/>
                    <a:pt x="761471" y="380550"/>
                  </a:cubicBezTo>
                  <a:cubicBezTo>
                    <a:pt x="738079" y="530852"/>
                    <a:pt x="608599" y="641655"/>
                    <a:pt x="456488" y="641550"/>
                  </a:cubicBezTo>
                  <a:cubicBezTo>
                    <a:pt x="304743" y="640767"/>
                    <a:pt x="175817" y="530366"/>
                    <a:pt x="151690" y="380550"/>
                  </a:cubicBezTo>
                  <a:lnTo>
                    <a:pt x="127015" y="384375"/>
                  </a:lnTo>
                  <a:cubicBezTo>
                    <a:pt x="155326" y="566156"/>
                    <a:pt x="325640" y="690567"/>
                    <a:pt x="507422" y="662259"/>
                  </a:cubicBezTo>
                  <a:cubicBezTo>
                    <a:pt x="689204" y="633944"/>
                    <a:pt x="813615" y="463632"/>
                    <a:pt x="785307" y="281850"/>
                  </a:cubicBezTo>
                  <a:cubicBezTo>
                    <a:pt x="760058" y="119748"/>
                    <a:pt x="620545" y="162"/>
                    <a:pt x="456488" y="0"/>
                  </a:cubicBezTo>
                  <a:close/>
                  <a:moveTo>
                    <a:pt x="410777" y="423115"/>
                  </a:moveTo>
                  <a:lnTo>
                    <a:pt x="428173" y="440510"/>
                  </a:lnTo>
                  <a:lnTo>
                    <a:pt x="526873" y="341810"/>
                  </a:lnTo>
                  <a:cubicBezTo>
                    <a:pt x="531656" y="336998"/>
                    <a:pt x="531656" y="329227"/>
                    <a:pt x="526873" y="324415"/>
                  </a:cubicBezTo>
                  <a:lnTo>
                    <a:pt x="428173" y="225715"/>
                  </a:lnTo>
                  <a:lnTo>
                    <a:pt x="410777" y="243110"/>
                  </a:lnTo>
                  <a:lnTo>
                    <a:pt x="488380" y="320775"/>
                  </a:lnTo>
                  <a:lnTo>
                    <a:pt x="0" y="320775"/>
                  </a:lnTo>
                  <a:lnTo>
                    <a:pt x="0" y="345450"/>
                  </a:lnTo>
                  <a:lnTo>
                    <a:pt x="488380" y="345450"/>
                  </a:lnTo>
                  <a:close/>
                </a:path>
              </a:pathLst>
            </a:custGeom>
            <a:solidFill>
              <a:srgbClr val="7A1F67"/>
            </a:solidFill>
            <a:ln w="6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" name="TextBox 2">
              <a:extLst>
                <a:ext uri="{FF2B5EF4-FFF2-40B4-BE49-F238E27FC236}">
                  <a16:creationId xmlns:a16="http://schemas.microsoft.com/office/drawing/2014/main" id="{BA6839A5-5199-645C-0182-C509361D7F8A}"/>
                </a:ext>
              </a:extLst>
            </p:cNvPr>
            <p:cNvSpPr/>
            <p:nvPr/>
          </p:nvSpPr>
          <p:spPr>
            <a:xfrm>
              <a:off x="1783997" y="3293024"/>
              <a:ext cx="2317425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ru-RU" sz="2400" spc="-15" dirty="0">
                  <a:solidFill>
                    <a:srgbClr val="7A1F67"/>
                  </a:solidFill>
                  <a:latin typeface="Montserrat SemiBold" panose="00000700000000000000" pitchFamily="2" charset="-52"/>
                  <a:ea typeface="Roboto Medium" panose="02000000000000000000" pitchFamily="2" charset="0"/>
                </a:rPr>
                <a:t>Обращение</a:t>
              </a:r>
              <a:endParaRPr lang="ru-RU" sz="2400" strike="noStrike" spc="-1" dirty="0">
                <a:solidFill>
                  <a:srgbClr val="7A1F67"/>
                </a:solidFill>
                <a:latin typeface="Montserrat SemiBold" panose="00000700000000000000" pitchFamily="2" charset="-52"/>
                <a:ea typeface="Roboto Medium" panose="02000000000000000000" pitchFamily="2" charset="0"/>
              </a:endParaRPr>
            </a:p>
          </p:txBody>
        </p:sp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4F6083A8-CEBE-48A6-11BC-31153548A4A1}"/>
              </a:ext>
            </a:extLst>
          </p:cNvPr>
          <p:cNvGrpSpPr/>
          <p:nvPr/>
        </p:nvGrpSpPr>
        <p:grpSpPr>
          <a:xfrm>
            <a:off x="5146273" y="1240771"/>
            <a:ext cx="1334800" cy="8391783"/>
            <a:chOff x="4728669" y="864064"/>
            <a:chExt cx="1334800" cy="8391783"/>
          </a:xfrm>
        </p:grpSpPr>
        <p:sp>
          <p:nvSpPr>
            <p:cNvPr id="21" name="Стрелка: пятиугольник 20">
              <a:extLst>
                <a:ext uri="{FF2B5EF4-FFF2-40B4-BE49-F238E27FC236}">
                  <a16:creationId xmlns:a16="http://schemas.microsoft.com/office/drawing/2014/main" id="{4E26FF7A-97F4-E336-EEBE-8ACD17C9450F}"/>
                </a:ext>
              </a:extLst>
            </p:cNvPr>
            <p:cNvSpPr/>
            <p:nvPr/>
          </p:nvSpPr>
          <p:spPr>
            <a:xfrm>
              <a:off x="4741863" y="2149891"/>
              <a:ext cx="1321606" cy="5931180"/>
            </a:xfrm>
            <a:prstGeom prst="homePlate">
              <a:avLst>
                <a:gd name="adj" fmla="val 29966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4D9A1073-67DB-365B-1421-1A206AD7C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8669" y="864064"/>
              <a:ext cx="304541" cy="8391783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2202CF9-7ADE-710D-C82F-D165CF34C44C}"/>
                </a:ext>
              </a:extLst>
            </p:cNvPr>
            <p:cNvSpPr txBox="1"/>
            <p:nvPr/>
          </p:nvSpPr>
          <p:spPr>
            <a:xfrm rot="16200000">
              <a:off x="4234827" y="4930605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2000" dirty="0">
                  <a:solidFill>
                    <a:srgbClr val="7A1F67"/>
                  </a:solidFill>
                  <a:latin typeface="Montserrat SemiBold" panose="00000700000000000000" pitchFamily="2" charset="-52"/>
                  <a:ea typeface="Roboto Black" panose="02000000000000000000" pitchFamily="2" charset="0"/>
                </a:rPr>
                <a:t>10 рабочих дней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34F58FE-DE84-F74F-1DB9-3EA872EE5B65}"/>
                </a:ext>
              </a:extLst>
            </p:cNvPr>
            <p:cNvSpPr txBox="1"/>
            <p:nvPr/>
          </p:nvSpPr>
          <p:spPr>
            <a:xfrm rot="16200000">
              <a:off x="1986870" y="4899780"/>
              <a:ext cx="6255962" cy="3155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dirty="0">
                  <a:solidFill>
                    <a:schemeClr val="bg1"/>
                  </a:solidFill>
                  <a:latin typeface="Montserrat SemiBold" panose="00000700000000000000" pitchFamily="2" charset="-52"/>
                </a:rPr>
                <a:t>Рассмотрение пакета документов</a:t>
              </a:r>
            </a:p>
          </p:txBody>
        </p:sp>
      </p:grpSp>
      <p:grpSp>
        <p:nvGrpSpPr>
          <p:cNvPr id="196" name="Группа 195">
            <a:extLst>
              <a:ext uri="{FF2B5EF4-FFF2-40B4-BE49-F238E27FC236}">
                <a16:creationId xmlns:a16="http://schemas.microsoft.com/office/drawing/2014/main" id="{2FBB2E88-4BCB-203E-AB25-E35F40B2D3C5}"/>
              </a:ext>
            </a:extLst>
          </p:cNvPr>
          <p:cNvGrpSpPr/>
          <p:nvPr/>
        </p:nvGrpSpPr>
        <p:grpSpPr>
          <a:xfrm>
            <a:off x="16634544" y="1214334"/>
            <a:ext cx="980865" cy="8391783"/>
            <a:chOff x="4728669" y="864064"/>
            <a:chExt cx="980865" cy="8391783"/>
          </a:xfrm>
        </p:grpSpPr>
        <p:sp>
          <p:nvSpPr>
            <p:cNvPr id="197" name="Стрелка: пятиугольник 196">
              <a:extLst>
                <a:ext uri="{FF2B5EF4-FFF2-40B4-BE49-F238E27FC236}">
                  <a16:creationId xmlns:a16="http://schemas.microsoft.com/office/drawing/2014/main" id="{32AA08C5-3559-C12D-EF9C-EF2195807AAF}"/>
                </a:ext>
              </a:extLst>
            </p:cNvPr>
            <p:cNvSpPr/>
            <p:nvPr/>
          </p:nvSpPr>
          <p:spPr>
            <a:xfrm>
              <a:off x="4741864" y="2045400"/>
              <a:ext cx="967670" cy="6140162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8" name="Рисунок 197">
              <a:extLst>
                <a:ext uri="{FF2B5EF4-FFF2-40B4-BE49-F238E27FC236}">
                  <a16:creationId xmlns:a16="http://schemas.microsoft.com/office/drawing/2014/main" id="{AE1C0796-AC47-3ED0-BD52-948FC9791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8669" y="864064"/>
              <a:ext cx="304541" cy="8391783"/>
            </a:xfrm>
            <a:prstGeom prst="rect">
              <a:avLst/>
            </a:prstGeom>
          </p:spPr>
        </p:pic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B6AB4D38-AF3F-D927-DF63-1128FDF33882}"/>
                </a:ext>
              </a:extLst>
            </p:cNvPr>
            <p:cNvSpPr txBox="1"/>
            <p:nvPr/>
          </p:nvSpPr>
          <p:spPr>
            <a:xfrm rot="16200000">
              <a:off x="3889852" y="4930605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2000">
                  <a:solidFill>
                    <a:srgbClr val="FBBC3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tserrat SemiBold" panose="00000700000000000000" pitchFamily="2" charset="-52"/>
                  <a:ea typeface="Roboto Black" panose="02000000000000000000" pitchFamily="2" charset="0"/>
                </a:defRPr>
              </a:lvl1pPr>
            </a:lstStyle>
            <a:p>
              <a:r>
                <a:rPr lang="ru-RU" dirty="0">
                  <a:solidFill>
                    <a:srgbClr val="7A1F67"/>
                  </a:solidFill>
                  <a:effectLst/>
                </a:rPr>
                <a:t>5 рабочих дней</a:t>
              </a:r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B7A27068-86BE-2221-A52A-DD683B0AE1B5}"/>
                </a:ext>
              </a:extLst>
            </p:cNvPr>
            <p:cNvSpPr txBox="1"/>
            <p:nvPr/>
          </p:nvSpPr>
          <p:spPr>
            <a:xfrm rot="16200000">
              <a:off x="1779071" y="4930813"/>
              <a:ext cx="637176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>
                  <a:solidFill>
                    <a:schemeClr val="bg1"/>
                  </a:solidFill>
                  <a:latin typeface="Montserrat SemiBold" panose="00000700000000000000" pitchFamily="2" charset="-52"/>
                </a:defRPr>
              </a:lvl1pPr>
            </a:lstStyle>
            <a:p>
              <a:r>
                <a:rPr lang="ru-RU" dirty="0">
                  <a:solidFill>
                    <a:srgbClr val="219C98"/>
                  </a:solidFill>
                </a:rPr>
                <a:t>Подготовка проекта договора аренды</a:t>
              </a:r>
            </a:p>
          </p:txBody>
        </p:sp>
      </p:grpSp>
      <p:sp>
        <p:nvSpPr>
          <p:cNvPr id="202" name="TextBox 2">
            <a:extLst>
              <a:ext uri="{FF2B5EF4-FFF2-40B4-BE49-F238E27FC236}">
                <a16:creationId xmlns:a16="http://schemas.microsoft.com/office/drawing/2014/main" id="{2B4A676F-B23E-EE0C-CA74-E68E445B174F}"/>
              </a:ext>
            </a:extLst>
          </p:cNvPr>
          <p:cNvSpPr/>
          <p:nvPr/>
        </p:nvSpPr>
        <p:spPr>
          <a:xfrm>
            <a:off x="17765764" y="6829125"/>
            <a:ext cx="2159520" cy="583321"/>
          </a:xfrm>
          <a:prstGeom prst="rect">
            <a:avLst/>
          </a:prstGeom>
          <a:noFill/>
          <a:ln w="3175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r>
              <a:rPr lang="ru-RU" sz="1500" spc="-15" dirty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Договор аренды земельного участка</a:t>
            </a:r>
          </a:p>
        </p:txBody>
      </p:sp>
      <p:grpSp>
        <p:nvGrpSpPr>
          <p:cNvPr id="214" name="Группа 213">
            <a:extLst>
              <a:ext uri="{FF2B5EF4-FFF2-40B4-BE49-F238E27FC236}">
                <a16:creationId xmlns:a16="http://schemas.microsoft.com/office/drawing/2014/main" id="{CF59A07F-3CDD-F017-4FAB-F16A660AF344}"/>
              </a:ext>
            </a:extLst>
          </p:cNvPr>
          <p:cNvGrpSpPr/>
          <p:nvPr/>
        </p:nvGrpSpPr>
        <p:grpSpPr>
          <a:xfrm>
            <a:off x="17582445" y="1670864"/>
            <a:ext cx="2307130" cy="3626880"/>
            <a:chOff x="17709656" y="2521658"/>
            <a:chExt cx="2197565" cy="3626880"/>
          </a:xfrm>
        </p:grpSpPr>
        <p:sp>
          <p:nvSpPr>
            <p:cNvPr id="208" name="TextBox 2">
              <a:extLst>
                <a:ext uri="{FF2B5EF4-FFF2-40B4-BE49-F238E27FC236}">
                  <a16:creationId xmlns:a16="http://schemas.microsoft.com/office/drawing/2014/main" id="{59AC05D6-E933-6A44-A97F-0A845B26AE0F}"/>
                </a:ext>
              </a:extLst>
            </p:cNvPr>
            <p:cNvSpPr/>
            <p:nvPr/>
          </p:nvSpPr>
          <p:spPr>
            <a:xfrm>
              <a:off x="17747701" y="3749335"/>
              <a:ext cx="2159520" cy="2399203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500" spc="-15" dirty="0">
                  <a:solidFill>
                    <a:schemeClr val="bg1"/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В назначенное время прийти в орган, уполномоченный</a:t>
              </a:r>
              <a:br>
                <a:rPr lang="ru-RU" sz="1500" spc="-15" dirty="0">
                  <a:solidFill>
                    <a:schemeClr val="bg1"/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</a:br>
              <a:r>
                <a:rPr lang="ru-RU" sz="1500" spc="-15" dirty="0">
                  <a:solidFill>
                    <a:schemeClr val="bg1"/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на предоставление земельного участка, для заключения и регистрации договора аренды земельного участка</a:t>
              </a:r>
            </a:p>
          </p:txBody>
        </p:sp>
        <p:sp>
          <p:nvSpPr>
            <p:cNvPr id="210" name="TextBox 2">
              <a:extLst>
                <a:ext uri="{FF2B5EF4-FFF2-40B4-BE49-F238E27FC236}">
                  <a16:creationId xmlns:a16="http://schemas.microsoft.com/office/drawing/2014/main" id="{F9BEC631-CACB-BBB1-02BE-B7BA45C80590}"/>
                </a:ext>
              </a:extLst>
            </p:cNvPr>
            <p:cNvSpPr/>
            <p:nvPr/>
          </p:nvSpPr>
          <p:spPr>
            <a:xfrm>
              <a:off x="17709656" y="3293024"/>
              <a:ext cx="1868399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ru-RU" sz="2400" strike="noStrike" spc="-15" dirty="0">
                  <a:solidFill>
                    <a:schemeClr val="bg1"/>
                  </a:solidFill>
                  <a:latin typeface="Montserrat SemiBold" panose="00000700000000000000" pitchFamily="2" charset="-52"/>
                  <a:ea typeface="Roboto Medium" panose="02000000000000000000" pitchFamily="2" charset="0"/>
                </a:rPr>
                <a:t>Результат</a:t>
              </a:r>
              <a:endParaRPr lang="ru-RU" sz="2400" strike="noStrike" spc="-1" dirty="0">
                <a:solidFill>
                  <a:schemeClr val="bg1"/>
                </a:solidFill>
                <a:latin typeface="Montserrat SemiBold" panose="00000700000000000000" pitchFamily="2" charset="-52"/>
                <a:ea typeface="Roboto Medium" panose="02000000000000000000" pitchFamily="2" charset="0"/>
              </a:endParaRPr>
            </a:p>
          </p:txBody>
        </p:sp>
        <p:pic>
          <p:nvPicPr>
            <p:cNvPr id="212" name="Рисунок 211">
              <a:extLst>
                <a:ext uri="{FF2B5EF4-FFF2-40B4-BE49-F238E27FC236}">
                  <a16:creationId xmlns:a16="http://schemas.microsoft.com/office/drawing/2014/main" id="{47FC4C85-FBD7-2A63-1C34-CDD83FCB2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802540" y="2521658"/>
              <a:ext cx="655200" cy="655200"/>
            </a:xfrm>
            <a:prstGeom prst="rect">
              <a:avLst/>
            </a:prstGeom>
          </p:spPr>
        </p:pic>
      </p:grpSp>
      <p:pic>
        <p:nvPicPr>
          <p:cNvPr id="221" name="Рисунок 220">
            <a:extLst>
              <a:ext uri="{FF2B5EF4-FFF2-40B4-BE49-F238E27FC236}">
                <a16:creationId xmlns:a16="http://schemas.microsoft.com/office/drawing/2014/main" id="{30BF1697-219A-93C9-6DEE-F8FF00055F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5655" y="10112878"/>
            <a:ext cx="494491" cy="655200"/>
          </a:xfrm>
          <a:prstGeom prst="rect">
            <a:avLst/>
          </a:prstGeom>
        </p:spPr>
      </p:pic>
      <p:pic>
        <p:nvPicPr>
          <p:cNvPr id="223" name="Рисунок 222">
            <a:extLst>
              <a:ext uri="{FF2B5EF4-FFF2-40B4-BE49-F238E27FC236}">
                <a16:creationId xmlns:a16="http://schemas.microsoft.com/office/drawing/2014/main" id="{B0C6B14B-A23E-140A-1AFC-0AB5F18522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69563" y="10147422"/>
            <a:ext cx="586273" cy="658800"/>
          </a:xfrm>
          <a:prstGeom prst="rect">
            <a:avLst/>
          </a:prstGeom>
        </p:spPr>
      </p:pic>
      <p:grpSp>
        <p:nvGrpSpPr>
          <p:cNvPr id="231" name="Группа 230">
            <a:extLst>
              <a:ext uri="{FF2B5EF4-FFF2-40B4-BE49-F238E27FC236}">
                <a16:creationId xmlns:a16="http://schemas.microsoft.com/office/drawing/2014/main" id="{A8B352D2-B671-7428-19A0-DB470D6E6B6D}"/>
              </a:ext>
            </a:extLst>
          </p:cNvPr>
          <p:cNvGrpSpPr/>
          <p:nvPr/>
        </p:nvGrpSpPr>
        <p:grpSpPr>
          <a:xfrm>
            <a:off x="7041596" y="4307221"/>
            <a:ext cx="3739661" cy="1534895"/>
            <a:chOff x="6138018" y="2523798"/>
            <a:chExt cx="3739661" cy="1534895"/>
          </a:xfrm>
        </p:grpSpPr>
        <p:sp>
          <p:nvSpPr>
            <p:cNvPr id="230" name="Рисунок 6">
              <a:extLst>
                <a:ext uri="{FF2B5EF4-FFF2-40B4-BE49-F238E27FC236}">
                  <a16:creationId xmlns:a16="http://schemas.microsoft.com/office/drawing/2014/main" id="{DE786C19-2441-7F04-F7E7-1F3C4C5D2ECC}"/>
                </a:ext>
              </a:extLst>
            </p:cNvPr>
            <p:cNvSpPr/>
            <p:nvPr/>
          </p:nvSpPr>
          <p:spPr>
            <a:xfrm>
              <a:off x="6221104" y="2523798"/>
              <a:ext cx="675793" cy="675793"/>
            </a:xfrm>
            <a:custGeom>
              <a:avLst/>
              <a:gdLst>
                <a:gd name="connsiteX0" fmla="*/ 337897 w 675793"/>
                <a:gd name="connsiteY0" fmla="*/ 0 h 675793"/>
                <a:gd name="connsiteX1" fmla="*/ 0 w 675793"/>
                <a:gd name="connsiteY1" fmla="*/ 337897 h 675793"/>
                <a:gd name="connsiteX2" fmla="*/ 337897 w 675793"/>
                <a:gd name="connsiteY2" fmla="*/ 675794 h 675793"/>
                <a:gd name="connsiteX3" fmla="*/ 675794 w 675793"/>
                <a:gd name="connsiteY3" fmla="*/ 337897 h 675793"/>
                <a:gd name="connsiteX4" fmla="*/ 337897 w 675793"/>
                <a:gd name="connsiteY4" fmla="*/ 0 h 675793"/>
                <a:gd name="connsiteX5" fmla="*/ 337897 w 675793"/>
                <a:gd name="connsiteY5" fmla="*/ 24705 h 675793"/>
                <a:gd name="connsiteX6" fmla="*/ 651089 w 675793"/>
                <a:gd name="connsiteY6" fmla="*/ 337405 h 675793"/>
                <a:gd name="connsiteX7" fmla="*/ 639046 w 675793"/>
                <a:gd name="connsiteY7" fmla="*/ 423622 h 675793"/>
                <a:gd name="connsiteX8" fmla="*/ 597048 w 675793"/>
                <a:gd name="connsiteY8" fmla="*/ 423622 h 675793"/>
                <a:gd name="connsiteX9" fmla="*/ 597048 w 675793"/>
                <a:gd name="connsiteY9" fmla="*/ 382489 h 675793"/>
                <a:gd name="connsiteX10" fmla="*/ 540104 w 675793"/>
                <a:gd name="connsiteY10" fmla="*/ 325545 h 675793"/>
                <a:gd name="connsiteX11" fmla="*/ 533928 w 675793"/>
                <a:gd name="connsiteY11" fmla="*/ 325545 h 675793"/>
                <a:gd name="connsiteX12" fmla="*/ 541456 w 675793"/>
                <a:gd name="connsiteY12" fmla="*/ 248350 h 675793"/>
                <a:gd name="connsiteX13" fmla="*/ 464261 w 675793"/>
                <a:gd name="connsiteY13" fmla="*/ 240822 h 675793"/>
                <a:gd name="connsiteX14" fmla="*/ 456733 w 675793"/>
                <a:gd name="connsiteY14" fmla="*/ 318017 h 675793"/>
                <a:gd name="connsiteX15" fmla="*/ 464261 w 675793"/>
                <a:gd name="connsiteY15" fmla="*/ 325545 h 675793"/>
                <a:gd name="connsiteX16" fmla="*/ 447524 w 675793"/>
                <a:gd name="connsiteY16" fmla="*/ 325545 h 675793"/>
                <a:gd name="connsiteX17" fmla="*/ 435171 w 675793"/>
                <a:gd name="connsiteY17" fmla="*/ 337897 h 675793"/>
                <a:gd name="connsiteX18" fmla="*/ 447524 w 675793"/>
                <a:gd name="connsiteY18" fmla="*/ 350249 h 675793"/>
                <a:gd name="connsiteX19" fmla="*/ 540166 w 675793"/>
                <a:gd name="connsiteY19" fmla="*/ 350249 h 675793"/>
                <a:gd name="connsiteX20" fmla="*/ 572405 w 675793"/>
                <a:gd name="connsiteY20" fmla="*/ 382489 h 675793"/>
                <a:gd name="connsiteX21" fmla="*/ 572405 w 675793"/>
                <a:gd name="connsiteY21" fmla="*/ 423622 h 675793"/>
                <a:gd name="connsiteX22" fmla="*/ 421151 w 675793"/>
                <a:gd name="connsiteY22" fmla="*/ 423622 h 675793"/>
                <a:gd name="connsiteX23" fmla="*/ 421151 w 675793"/>
                <a:gd name="connsiteY23" fmla="*/ 361860 h 675793"/>
                <a:gd name="connsiteX24" fmla="*/ 365937 w 675793"/>
                <a:gd name="connsiteY24" fmla="*/ 305658 h 675793"/>
                <a:gd name="connsiteX25" fmla="*/ 384982 w 675793"/>
                <a:gd name="connsiteY25" fmla="*/ 230471 h 675793"/>
                <a:gd name="connsiteX26" fmla="*/ 309796 w 675793"/>
                <a:gd name="connsiteY26" fmla="*/ 211426 h 675793"/>
                <a:gd name="connsiteX27" fmla="*/ 290750 w 675793"/>
                <a:gd name="connsiteY27" fmla="*/ 286612 h 675793"/>
                <a:gd name="connsiteX28" fmla="*/ 309796 w 675793"/>
                <a:gd name="connsiteY28" fmla="*/ 305658 h 675793"/>
                <a:gd name="connsiteX29" fmla="*/ 307943 w 675793"/>
                <a:gd name="connsiteY29" fmla="*/ 305658 h 675793"/>
                <a:gd name="connsiteX30" fmla="*/ 251678 w 675793"/>
                <a:gd name="connsiteY30" fmla="*/ 361922 h 675793"/>
                <a:gd name="connsiteX31" fmla="*/ 251678 w 675793"/>
                <a:gd name="connsiteY31" fmla="*/ 423684 h 675793"/>
                <a:gd name="connsiteX32" fmla="*/ 98077 w 675793"/>
                <a:gd name="connsiteY32" fmla="*/ 423684 h 675793"/>
                <a:gd name="connsiteX33" fmla="*/ 98077 w 675793"/>
                <a:gd name="connsiteY33" fmla="*/ 382489 h 675793"/>
                <a:gd name="connsiteX34" fmla="*/ 130317 w 675793"/>
                <a:gd name="connsiteY34" fmla="*/ 350249 h 675793"/>
                <a:gd name="connsiteX35" fmla="*/ 222959 w 675793"/>
                <a:gd name="connsiteY35" fmla="*/ 350249 h 675793"/>
                <a:gd name="connsiteX36" fmla="*/ 235311 w 675793"/>
                <a:gd name="connsiteY36" fmla="*/ 337897 h 675793"/>
                <a:gd name="connsiteX37" fmla="*/ 222959 w 675793"/>
                <a:gd name="connsiteY37" fmla="*/ 325545 h 675793"/>
                <a:gd name="connsiteX38" fmla="*/ 211533 w 675793"/>
                <a:gd name="connsiteY38" fmla="*/ 325545 h 675793"/>
                <a:gd name="connsiteX39" fmla="*/ 219005 w 675793"/>
                <a:gd name="connsiteY39" fmla="*/ 248344 h 675793"/>
                <a:gd name="connsiteX40" fmla="*/ 141804 w 675793"/>
                <a:gd name="connsiteY40" fmla="*/ 240872 h 675793"/>
                <a:gd name="connsiteX41" fmla="*/ 134332 w 675793"/>
                <a:gd name="connsiteY41" fmla="*/ 318073 h 675793"/>
                <a:gd name="connsiteX42" fmla="*/ 141804 w 675793"/>
                <a:gd name="connsiteY42" fmla="*/ 325545 h 675793"/>
                <a:gd name="connsiteX43" fmla="*/ 130317 w 675793"/>
                <a:gd name="connsiteY43" fmla="*/ 325545 h 675793"/>
                <a:gd name="connsiteX44" fmla="*/ 73373 w 675793"/>
                <a:gd name="connsiteY44" fmla="*/ 382489 h 675793"/>
                <a:gd name="connsiteX45" fmla="*/ 73373 w 675793"/>
                <a:gd name="connsiteY45" fmla="*/ 423622 h 675793"/>
                <a:gd name="connsiteX46" fmla="*/ 37057 w 675793"/>
                <a:gd name="connsiteY46" fmla="*/ 423622 h 675793"/>
                <a:gd name="connsiteX47" fmla="*/ 251989 w 675793"/>
                <a:gd name="connsiteY47" fmla="*/ 36745 h 675793"/>
                <a:gd name="connsiteX48" fmla="*/ 337897 w 675793"/>
                <a:gd name="connsiteY48" fmla="*/ 24705 h 675793"/>
                <a:gd name="connsiteX49" fmla="*/ 469387 w 675793"/>
                <a:gd name="connsiteY49" fmla="*/ 283238 h 675793"/>
                <a:gd name="connsiteX50" fmla="*/ 499527 w 675793"/>
                <a:gd name="connsiteY50" fmla="*/ 253099 h 675793"/>
                <a:gd name="connsiteX51" fmla="*/ 529666 w 675793"/>
                <a:gd name="connsiteY51" fmla="*/ 283238 h 675793"/>
                <a:gd name="connsiteX52" fmla="*/ 499527 w 675793"/>
                <a:gd name="connsiteY52" fmla="*/ 313378 h 675793"/>
                <a:gd name="connsiteX53" fmla="*/ 469387 w 675793"/>
                <a:gd name="connsiteY53" fmla="*/ 283238 h 675793"/>
                <a:gd name="connsiteX54" fmla="*/ 276383 w 675793"/>
                <a:gd name="connsiteY54" fmla="*/ 423622 h 675793"/>
                <a:gd name="connsiteX55" fmla="*/ 276383 w 675793"/>
                <a:gd name="connsiteY55" fmla="*/ 361860 h 675793"/>
                <a:gd name="connsiteX56" fmla="*/ 307943 w 675793"/>
                <a:gd name="connsiteY56" fmla="*/ 330300 h 675793"/>
                <a:gd name="connsiteX57" fmla="*/ 364887 w 675793"/>
                <a:gd name="connsiteY57" fmla="*/ 330300 h 675793"/>
                <a:gd name="connsiteX58" fmla="*/ 396447 w 675793"/>
                <a:gd name="connsiteY58" fmla="*/ 361860 h 675793"/>
                <a:gd name="connsiteX59" fmla="*/ 396447 w 675793"/>
                <a:gd name="connsiteY59" fmla="*/ 423622 h 675793"/>
                <a:gd name="connsiteX60" fmla="*/ 307757 w 675793"/>
                <a:gd name="connsiteY60" fmla="*/ 258410 h 675793"/>
                <a:gd name="connsiteX61" fmla="*/ 337835 w 675793"/>
                <a:gd name="connsiteY61" fmla="*/ 228209 h 675793"/>
                <a:gd name="connsiteX62" fmla="*/ 368037 w 675793"/>
                <a:gd name="connsiteY62" fmla="*/ 258286 h 675793"/>
                <a:gd name="connsiteX63" fmla="*/ 337959 w 675793"/>
                <a:gd name="connsiteY63" fmla="*/ 288488 h 675793"/>
                <a:gd name="connsiteX64" fmla="*/ 337897 w 675793"/>
                <a:gd name="connsiteY64" fmla="*/ 288488 h 675793"/>
                <a:gd name="connsiteX65" fmla="*/ 307757 w 675793"/>
                <a:gd name="connsiteY65" fmla="*/ 258410 h 675793"/>
                <a:gd name="connsiteX66" fmla="*/ 146560 w 675793"/>
                <a:gd name="connsiteY66" fmla="*/ 283115 h 675793"/>
                <a:gd name="connsiteX67" fmla="*/ 176700 w 675793"/>
                <a:gd name="connsiteY67" fmla="*/ 252975 h 675793"/>
                <a:gd name="connsiteX68" fmla="*/ 206839 w 675793"/>
                <a:gd name="connsiteY68" fmla="*/ 283115 h 675793"/>
                <a:gd name="connsiteX69" fmla="*/ 176700 w 675793"/>
                <a:gd name="connsiteY69" fmla="*/ 313254 h 675793"/>
                <a:gd name="connsiteX70" fmla="*/ 146560 w 675793"/>
                <a:gd name="connsiteY70" fmla="*/ 283238 h 675793"/>
                <a:gd name="connsiteX71" fmla="*/ 338021 w 675793"/>
                <a:gd name="connsiteY71" fmla="*/ 650966 h 675793"/>
                <a:gd name="connsiteX72" fmla="*/ 44839 w 675793"/>
                <a:gd name="connsiteY72" fmla="*/ 448326 h 675793"/>
                <a:gd name="connsiteX73" fmla="*/ 630955 w 675793"/>
                <a:gd name="connsiteY73" fmla="*/ 448326 h 675793"/>
                <a:gd name="connsiteX74" fmla="*/ 337897 w 675793"/>
                <a:gd name="connsiteY74" fmla="*/ 651089 h 67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675793" h="675793">
                  <a:moveTo>
                    <a:pt x="337897" y="0"/>
                  </a:moveTo>
                  <a:cubicBezTo>
                    <a:pt x="151282" y="0"/>
                    <a:pt x="0" y="151282"/>
                    <a:pt x="0" y="337897"/>
                  </a:cubicBezTo>
                  <a:cubicBezTo>
                    <a:pt x="0" y="524512"/>
                    <a:pt x="151282" y="675794"/>
                    <a:pt x="337897" y="675794"/>
                  </a:cubicBezTo>
                  <a:cubicBezTo>
                    <a:pt x="524512" y="675794"/>
                    <a:pt x="675794" y="524512"/>
                    <a:pt x="675794" y="337897"/>
                  </a:cubicBezTo>
                  <a:cubicBezTo>
                    <a:pt x="675590" y="151366"/>
                    <a:pt x="524428" y="204"/>
                    <a:pt x="337897" y="0"/>
                  </a:cubicBezTo>
                  <a:close/>
                  <a:moveTo>
                    <a:pt x="337897" y="24705"/>
                  </a:moveTo>
                  <a:cubicBezTo>
                    <a:pt x="510732" y="24570"/>
                    <a:pt x="650954" y="164571"/>
                    <a:pt x="651089" y="337405"/>
                  </a:cubicBezTo>
                  <a:cubicBezTo>
                    <a:pt x="651108" y="366565"/>
                    <a:pt x="647056" y="395585"/>
                    <a:pt x="639046" y="423622"/>
                  </a:cubicBezTo>
                  <a:lnTo>
                    <a:pt x="597048" y="423622"/>
                  </a:lnTo>
                  <a:lnTo>
                    <a:pt x="597048" y="382489"/>
                  </a:lnTo>
                  <a:cubicBezTo>
                    <a:pt x="596980" y="351068"/>
                    <a:pt x="571525" y="325613"/>
                    <a:pt x="540104" y="325545"/>
                  </a:cubicBezTo>
                  <a:lnTo>
                    <a:pt x="533928" y="325545"/>
                  </a:lnTo>
                  <a:cubicBezTo>
                    <a:pt x="557324" y="306307"/>
                    <a:pt x="560694" y="271746"/>
                    <a:pt x="541456" y="248350"/>
                  </a:cubicBezTo>
                  <a:cubicBezTo>
                    <a:pt x="522218" y="224954"/>
                    <a:pt x="487657" y="221583"/>
                    <a:pt x="464261" y="240822"/>
                  </a:cubicBezTo>
                  <a:cubicBezTo>
                    <a:pt x="440865" y="260059"/>
                    <a:pt x="437495" y="294621"/>
                    <a:pt x="456733" y="318017"/>
                  </a:cubicBezTo>
                  <a:cubicBezTo>
                    <a:pt x="458992" y="320764"/>
                    <a:pt x="461513" y="323285"/>
                    <a:pt x="464261" y="325545"/>
                  </a:cubicBezTo>
                  <a:lnTo>
                    <a:pt x="447524" y="325545"/>
                  </a:lnTo>
                  <a:cubicBezTo>
                    <a:pt x="440701" y="325545"/>
                    <a:pt x="435171" y="331075"/>
                    <a:pt x="435171" y="337897"/>
                  </a:cubicBezTo>
                  <a:cubicBezTo>
                    <a:pt x="435171" y="344719"/>
                    <a:pt x="440701" y="350249"/>
                    <a:pt x="447524" y="350249"/>
                  </a:cubicBezTo>
                  <a:lnTo>
                    <a:pt x="540166" y="350249"/>
                  </a:lnTo>
                  <a:cubicBezTo>
                    <a:pt x="557971" y="350249"/>
                    <a:pt x="572405" y="364684"/>
                    <a:pt x="572405" y="382489"/>
                  </a:cubicBezTo>
                  <a:lnTo>
                    <a:pt x="572405" y="423622"/>
                  </a:lnTo>
                  <a:lnTo>
                    <a:pt x="421151" y="423622"/>
                  </a:lnTo>
                  <a:lnTo>
                    <a:pt x="421151" y="361860"/>
                  </a:lnTo>
                  <a:cubicBezTo>
                    <a:pt x="421090" y="331229"/>
                    <a:pt x="396562" y="306262"/>
                    <a:pt x="365937" y="305658"/>
                  </a:cubicBezTo>
                  <a:cubicBezTo>
                    <a:pt x="391958" y="290155"/>
                    <a:pt x="400485" y="256492"/>
                    <a:pt x="384982" y="230471"/>
                  </a:cubicBezTo>
                  <a:cubicBezTo>
                    <a:pt x="369479" y="204450"/>
                    <a:pt x="335817" y="195922"/>
                    <a:pt x="309796" y="211426"/>
                  </a:cubicBezTo>
                  <a:cubicBezTo>
                    <a:pt x="283774" y="226928"/>
                    <a:pt x="275247" y="260591"/>
                    <a:pt x="290750" y="286612"/>
                  </a:cubicBezTo>
                  <a:cubicBezTo>
                    <a:pt x="295417" y="294445"/>
                    <a:pt x="301962" y="300991"/>
                    <a:pt x="309796" y="305658"/>
                  </a:cubicBezTo>
                  <a:lnTo>
                    <a:pt x="307943" y="305658"/>
                  </a:lnTo>
                  <a:cubicBezTo>
                    <a:pt x="276883" y="305691"/>
                    <a:pt x="251712" y="330862"/>
                    <a:pt x="251678" y="361922"/>
                  </a:cubicBezTo>
                  <a:lnTo>
                    <a:pt x="251678" y="423684"/>
                  </a:lnTo>
                  <a:lnTo>
                    <a:pt x="98077" y="423684"/>
                  </a:lnTo>
                  <a:lnTo>
                    <a:pt x="98077" y="382489"/>
                  </a:lnTo>
                  <a:cubicBezTo>
                    <a:pt x="98077" y="364684"/>
                    <a:pt x="112511" y="350249"/>
                    <a:pt x="130317" y="350249"/>
                  </a:cubicBezTo>
                  <a:lnTo>
                    <a:pt x="222959" y="350249"/>
                  </a:lnTo>
                  <a:cubicBezTo>
                    <a:pt x="229781" y="350249"/>
                    <a:pt x="235311" y="344719"/>
                    <a:pt x="235311" y="337897"/>
                  </a:cubicBezTo>
                  <a:cubicBezTo>
                    <a:pt x="235311" y="331075"/>
                    <a:pt x="229781" y="325545"/>
                    <a:pt x="222959" y="325545"/>
                  </a:cubicBezTo>
                  <a:lnTo>
                    <a:pt x="211533" y="325545"/>
                  </a:lnTo>
                  <a:cubicBezTo>
                    <a:pt x="234915" y="306290"/>
                    <a:pt x="238260" y="271726"/>
                    <a:pt x="219005" y="248344"/>
                  </a:cubicBezTo>
                  <a:cubicBezTo>
                    <a:pt x="199750" y="224962"/>
                    <a:pt x="165186" y="221617"/>
                    <a:pt x="141804" y="240872"/>
                  </a:cubicBezTo>
                  <a:cubicBezTo>
                    <a:pt x="118423" y="260127"/>
                    <a:pt x="115077" y="294691"/>
                    <a:pt x="134332" y="318073"/>
                  </a:cubicBezTo>
                  <a:cubicBezTo>
                    <a:pt x="136577" y="320798"/>
                    <a:pt x="139079" y="323300"/>
                    <a:pt x="141804" y="325545"/>
                  </a:cubicBezTo>
                  <a:lnTo>
                    <a:pt x="130317" y="325545"/>
                  </a:lnTo>
                  <a:cubicBezTo>
                    <a:pt x="98896" y="325613"/>
                    <a:pt x="73441" y="351068"/>
                    <a:pt x="73373" y="382489"/>
                  </a:cubicBezTo>
                  <a:lnTo>
                    <a:pt x="73373" y="423622"/>
                  </a:lnTo>
                  <a:lnTo>
                    <a:pt x="37057" y="423622"/>
                  </a:lnTo>
                  <a:cubicBezTo>
                    <a:pt x="-10424" y="257437"/>
                    <a:pt x="85805" y="84226"/>
                    <a:pt x="251989" y="36745"/>
                  </a:cubicBezTo>
                  <a:cubicBezTo>
                    <a:pt x="279928" y="28763"/>
                    <a:pt x="308841" y="24711"/>
                    <a:pt x="337897" y="24705"/>
                  </a:cubicBezTo>
                  <a:close/>
                  <a:moveTo>
                    <a:pt x="469387" y="283238"/>
                  </a:moveTo>
                  <a:cubicBezTo>
                    <a:pt x="469387" y="266593"/>
                    <a:pt x="482881" y="253099"/>
                    <a:pt x="499527" y="253099"/>
                  </a:cubicBezTo>
                  <a:cubicBezTo>
                    <a:pt x="516172" y="253099"/>
                    <a:pt x="529666" y="266592"/>
                    <a:pt x="529666" y="283238"/>
                  </a:cubicBezTo>
                  <a:cubicBezTo>
                    <a:pt x="529666" y="299883"/>
                    <a:pt x="516172" y="313378"/>
                    <a:pt x="499527" y="313378"/>
                  </a:cubicBezTo>
                  <a:cubicBezTo>
                    <a:pt x="482881" y="313378"/>
                    <a:pt x="469387" y="299884"/>
                    <a:pt x="469387" y="283238"/>
                  </a:cubicBezTo>
                  <a:close/>
                  <a:moveTo>
                    <a:pt x="276383" y="423622"/>
                  </a:moveTo>
                  <a:lnTo>
                    <a:pt x="276383" y="361860"/>
                  </a:lnTo>
                  <a:cubicBezTo>
                    <a:pt x="276417" y="344444"/>
                    <a:pt x="290527" y="330334"/>
                    <a:pt x="307943" y="330300"/>
                  </a:cubicBezTo>
                  <a:lnTo>
                    <a:pt x="364887" y="330300"/>
                  </a:lnTo>
                  <a:cubicBezTo>
                    <a:pt x="382303" y="330334"/>
                    <a:pt x="396413" y="344444"/>
                    <a:pt x="396447" y="361860"/>
                  </a:cubicBezTo>
                  <a:lnTo>
                    <a:pt x="396447" y="423622"/>
                  </a:lnTo>
                  <a:close/>
                  <a:moveTo>
                    <a:pt x="307757" y="258410"/>
                  </a:moveTo>
                  <a:cubicBezTo>
                    <a:pt x="307723" y="241765"/>
                    <a:pt x="321189" y="228243"/>
                    <a:pt x="337835" y="228209"/>
                  </a:cubicBezTo>
                  <a:cubicBezTo>
                    <a:pt x="354481" y="228175"/>
                    <a:pt x="368003" y="241641"/>
                    <a:pt x="368037" y="258286"/>
                  </a:cubicBezTo>
                  <a:cubicBezTo>
                    <a:pt x="368071" y="274932"/>
                    <a:pt x="354604" y="288454"/>
                    <a:pt x="337959" y="288488"/>
                  </a:cubicBezTo>
                  <a:cubicBezTo>
                    <a:pt x="337938" y="288488"/>
                    <a:pt x="337917" y="288488"/>
                    <a:pt x="337897" y="288488"/>
                  </a:cubicBezTo>
                  <a:cubicBezTo>
                    <a:pt x="321289" y="288454"/>
                    <a:pt x="307825" y="275018"/>
                    <a:pt x="307757" y="258410"/>
                  </a:cubicBezTo>
                  <a:close/>
                  <a:moveTo>
                    <a:pt x="146560" y="283115"/>
                  </a:moveTo>
                  <a:cubicBezTo>
                    <a:pt x="146560" y="266469"/>
                    <a:pt x="160054" y="252975"/>
                    <a:pt x="176700" y="252975"/>
                  </a:cubicBezTo>
                  <a:cubicBezTo>
                    <a:pt x="193345" y="252975"/>
                    <a:pt x="206839" y="266469"/>
                    <a:pt x="206839" y="283115"/>
                  </a:cubicBezTo>
                  <a:cubicBezTo>
                    <a:pt x="206839" y="299760"/>
                    <a:pt x="193345" y="313254"/>
                    <a:pt x="176700" y="313254"/>
                  </a:cubicBezTo>
                  <a:cubicBezTo>
                    <a:pt x="160102" y="313254"/>
                    <a:pt x="146628" y="299835"/>
                    <a:pt x="146560" y="283238"/>
                  </a:cubicBezTo>
                  <a:close/>
                  <a:moveTo>
                    <a:pt x="338021" y="650966"/>
                  </a:moveTo>
                  <a:cubicBezTo>
                    <a:pt x="207691" y="650867"/>
                    <a:pt x="90993" y="570210"/>
                    <a:pt x="44839" y="448326"/>
                  </a:cubicBezTo>
                  <a:lnTo>
                    <a:pt x="630955" y="448326"/>
                  </a:lnTo>
                  <a:cubicBezTo>
                    <a:pt x="584858" y="570216"/>
                    <a:pt x="468212" y="650923"/>
                    <a:pt x="337897" y="651089"/>
                  </a:cubicBezTo>
                  <a:close/>
                </a:path>
              </a:pathLst>
            </a:custGeom>
            <a:solidFill>
              <a:srgbClr val="7A1F67"/>
            </a:solidFill>
            <a:ln w="61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TextBox 2">
              <a:extLst>
                <a:ext uri="{FF2B5EF4-FFF2-40B4-BE49-F238E27FC236}">
                  <a16:creationId xmlns:a16="http://schemas.microsoft.com/office/drawing/2014/main" id="{C6CF6FB4-DC05-33C8-3AA1-5DC33DBB5201}"/>
                </a:ext>
              </a:extLst>
            </p:cNvPr>
            <p:cNvSpPr/>
            <p:nvPr/>
          </p:nvSpPr>
          <p:spPr>
            <a:xfrm>
              <a:off x="6138018" y="3736982"/>
              <a:ext cx="3739661" cy="3217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500" strike="sngStrike" spc="-15" dirty="0">
                  <a:solidFill>
                    <a:srgbClr val="FF0000"/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               </a:t>
              </a:r>
            </a:p>
          </p:txBody>
        </p:sp>
        <p:sp>
          <p:nvSpPr>
            <p:cNvPr id="10" name="TextBox 2">
              <a:extLst>
                <a:ext uri="{FF2B5EF4-FFF2-40B4-BE49-F238E27FC236}">
                  <a16:creationId xmlns:a16="http://schemas.microsoft.com/office/drawing/2014/main" id="{B1245891-03B2-275A-1B8C-4228C1330EF0}"/>
                </a:ext>
              </a:extLst>
            </p:cNvPr>
            <p:cNvSpPr/>
            <p:nvPr/>
          </p:nvSpPr>
          <p:spPr>
            <a:xfrm>
              <a:off x="6145760" y="3308013"/>
              <a:ext cx="2038784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ru-RU" sz="2400" spc="-15" dirty="0">
                  <a:solidFill>
                    <a:srgbClr val="7A1F67"/>
                  </a:solidFill>
                  <a:latin typeface="Montserrat SemiBold" panose="00000700000000000000" pitchFamily="2" charset="-52"/>
                  <a:ea typeface="Roboto Medium" panose="02000000000000000000" pitchFamily="2" charset="0"/>
                </a:rPr>
                <a:t>Заседание</a:t>
              </a:r>
              <a:endParaRPr lang="ru-RU" sz="2400" strike="noStrike" spc="-1" dirty="0">
                <a:solidFill>
                  <a:srgbClr val="7A1F67"/>
                </a:solidFill>
                <a:latin typeface="Montserrat SemiBold" panose="00000700000000000000" pitchFamily="2" charset="-52"/>
                <a:ea typeface="Roboto Medium" panose="02000000000000000000" pitchFamily="2" charset="0"/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EF4A223-6B41-C84A-0F7D-C3D1DAB4FBA5}"/>
              </a:ext>
            </a:extLst>
          </p:cNvPr>
          <p:cNvGrpSpPr/>
          <p:nvPr/>
        </p:nvGrpSpPr>
        <p:grpSpPr>
          <a:xfrm>
            <a:off x="789898" y="6608341"/>
            <a:ext cx="3679853" cy="1848356"/>
            <a:chOff x="522629" y="5602276"/>
            <a:chExt cx="3425208" cy="1848356"/>
          </a:xfrm>
        </p:grpSpPr>
        <p:sp>
          <p:nvSpPr>
            <p:cNvPr id="15" name="TextBox 2">
              <a:extLst>
                <a:ext uri="{FF2B5EF4-FFF2-40B4-BE49-F238E27FC236}">
                  <a16:creationId xmlns:a16="http://schemas.microsoft.com/office/drawing/2014/main" id="{0B19C225-EF40-8D3B-1006-300A539F957A}"/>
                </a:ext>
              </a:extLst>
            </p:cNvPr>
            <p:cNvSpPr/>
            <p:nvPr/>
          </p:nvSpPr>
          <p:spPr>
            <a:xfrm>
              <a:off x="522629" y="6436423"/>
              <a:ext cx="3425208" cy="1014209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450" spc="-15" dirty="0">
                  <a:solidFill>
                    <a:srgbClr val="FF0000"/>
                  </a:solidFill>
                  <a:latin typeface="Montserrat" panose="00000500000000000000" pitchFamily="2" charset="-52"/>
                  <a:ea typeface="Roboto" panose="02000000000000000000" pitchFamily="2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Заявление</a:t>
              </a:r>
              <a:r>
                <a:rPr lang="ru-RU" sz="1450" spc="-15" dirty="0">
                  <a:solidFill>
                    <a:srgbClr val="FF0000"/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 </a:t>
              </a:r>
              <a:br>
                <a:rPr lang="ru-RU" sz="145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</a:br>
              <a:r>
                <a:rPr lang="ru-RU" sz="145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о признании масштабного инвестпроекта критериям, и </a:t>
              </a:r>
              <a:r>
                <a:rPr lang="ru-RU" sz="1450" spc="-15" dirty="0">
                  <a:latin typeface="Montserrat" panose="00000500000000000000" pitchFamily="2" charset="-52"/>
                  <a:ea typeface="Roboto" panose="02000000000000000000" pitchFamily="2" charset="0"/>
                </a:rPr>
                <a:t>пакет документов</a:t>
              </a:r>
            </a:p>
          </p:txBody>
        </p:sp>
        <p:sp>
          <p:nvSpPr>
            <p:cNvPr id="18" name="Рисунок 15">
              <a:extLst>
                <a:ext uri="{FF2B5EF4-FFF2-40B4-BE49-F238E27FC236}">
                  <a16:creationId xmlns:a16="http://schemas.microsoft.com/office/drawing/2014/main" id="{4D7D0E22-DCE9-070F-2F61-6702DCB36D05}"/>
                </a:ext>
              </a:extLst>
            </p:cNvPr>
            <p:cNvSpPr/>
            <p:nvPr/>
          </p:nvSpPr>
          <p:spPr>
            <a:xfrm>
              <a:off x="722081" y="5602276"/>
              <a:ext cx="570695" cy="743676"/>
            </a:xfrm>
            <a:custGeom>
              <a:avLst/>
              <a:gdLst>
                <a:gd name="connsiteX0" fmla="*/ 24860 w 1511522"/>
                <a:gd name="connsiteY0" fmla="*/ 0 h 1969674"/>
                <a:gd name="connsiteX1" fmla="*/ 1213676 w 1511522"/>
                <a:gd name="connsiteY1" fmla="*/ 0 h 1969674"/>
                <a:gd name="connsiteX2" fmla="*/ 1237298 w 1511522"/>
                <a:gd name="connsiteY2" fmla="*/ 52388 h 1969674"/>
                <a:gd name="connsiteX3" fmla="*/ 1237298 w 1511522"/>
                <a:gd name="connsiteY3" fmla="*/ 137446 h 1969674"/>
                <a:gd name="connsiteX4" fmla="*/ 1325023 w 1511522"/>
                <a:gd name="connsiteY4" fmla="*/ 137446 h 1969674"/>
                <a:gd name="connsiteX5" fmla="*/ 1375220 w 1511522"/>
                <a:gd name="connsiteY5" fmla="*/ 187928 h 1969674"/>
                <a:gd name="connsiteX6" fmla="*/ 1375220 w 1511522"/>
                <a:gd name="connsiteY6" fmla="*/ 273653 h 1969674"/>
                <a:gd name="connsiteX7" fmla="*/ 1459897 w 1511522"/>
                <a:gd name="connsiteY7" fmla="*/ 273653 h 1969674"/>
                <a:gd name="connsiteX8" fmla="*/ 1511522 w 1511522"/>
                <a:gd name="connsiteY8" fmla="*/ 324517 h 1969674"/>
                <a:gd name="connsiteX9" fmla="*/ 1511522 w 1511522"/>
                <a:gd name="connsiteY9" fmla="*/ 872585 h 1969674"/>
                <a:gd name="connsiteX10" fmla="*/ 1511522 w 1511522"/>
                <a:gd name="connsiteY10" fmla="*/ 1432274 h 1969674"/>
                <a:gd name="connsiteX11" fmla="*/ 1511522 w 1511522"/>
                <a:gd name="connsiteY11" fmla="*/ 1922717 h 1969674"/>
                <a:gd name="connsiteX12" fmla="*/ 1465707 w 1511522"/>
                <a:gd name="connsiteY12" fmla="*/ 1969675 h 1969674"/>
                <a:gd name="connsiteX13" fmla="*/ 323088 w 1511522"/>
                <a:gd name="connsiteY13" fmla="*/ 1969675 h 1969674"/>
                <a:gd name="connsiteX14" fmla="*/ 274701 w 1511522"/>
                <a:gd name="connsiteY14" fmla="*/ 1922050 h 1969674"/>
                <a:gd name="connsiteX15" fmla="*/ 274701 w 1511522"/>
                <a:gd name="connsiteY15" fmla="*/ 1833563 h 1969674"/>
                <a:gd name="connsiteX16" fmla="*/ 252889 w 1511522"/>
                <a:gd name="connsiteY16" fmla="*/ 1832515 h 1969674"/>
                <a:gd name="connsiteX17" fmla="*/ 177832 w 1511522"/>
                <a:gd name="connsiteY17" fmla="*/ 1832515 h 1969674"/>
                <a:gd name="connsiteX18" fmla="*/ 136874 w 1511522"/>
                <a:gd name="connsiteY18" fmla="*/ 1792224 h 1969674"/>
                <a:gd name="connsiteX19" fmla="*/ 136874 w 1511522"/>
                <a:gd name="connsiteY19" fmla="*/ 1757648 h 1969674"/>
                <a:gd name="connsiteX20" fmla="*/ 136874 w 1511522"/>
                <a:gd name="connsiteY20" fmla="*/ 1696307 h 1969674"/>
                <a:gd name="connsiteX21" fmla="*/ 66675 w 1511522"/>
                <a:gd name="connsiteY21" fmla="*/ 1696307 h 1969674"/>
                <a:gd name="connsiteX22" fmla="*/ 0 w 1511522"/>
                <a:gd name="connsiteY22" fmla="*/ 1630871 h 1969674"/>
                <a:gd name="connsiteX23" fmla="*/ 0 w 1511522"/>
                <a:gd name="connsiteY23" fmla="*/ 49720 h 1969674"/>
                <a:gd name="connsiteX24" fmla="*/ 24860 w 1511522"/>
                <a:gd name="connsiteY24" fmla="*/ 0 h 1969674"/>
                <a:gd name="connsiteX25" fmla="*/ 72485 w 1511522"/>
                <a:gd name="connsiteY25" fmla="*/ 1622584 h 1969674"/>
                <a:gd name="connsiteX26" fmla="*/ 1164241 w 1511522"/>
                <a:gd name="connsiteY26" fmla="*/ 1622584 h 1969674"/>
                <a:gd name="connsiteX27" fmla="*/ 1164241 w 1511522"/>
                <a:gd name="connsiteY27" fmla="*/ 74105 h 1969674"/>
                <a:gd name="connsiteX28" fmla="*/ 72581 w 1511522"/>
                <a:gd name="connsiteY28" fmla="*/ 74105 h 1969674"/>
                <a:gd name="connsiteX29" fmla="*/ 1301210 w 1511522"/>
                <a:gd name="connsiteY29" fmla="*/ 1760315 h 1969674"/>
                <a:gd name="connsiteX30" fmla="*/ 1301210 w 1511522"/>
                <a:gd name="connsiteY30" fmla="*/ 210312 h 1969674"/>
                <a:gd name="connsiteX31" fmla="*/ 1237107 w 1511522"/>
                <a:gd name="connsiteY31" fmla="*/ 210312 h 1969674"/>
                <a:gd name="connsiteX32" fmla="*/ 1237107 w 1511522"/>
                <a:gd name="connsiteY32" fmla="*/ 1643063 h 1969674"/>
                <a:gd name="connsiteX33" fmla="*/ 1185577 w 1511522"/>
                <a:gd name="connsiteY33" fmla="*/ 1696022 h 1969674"/>
                <a:gd name="connsiteX34" fmla="*/ 233077 w 1511522"/>
                <a:gd name="connsiteY34" fmla="*/ 1696022 h 1969674"/>
                <a:gd name="connsiteX35" fmla="*/ 210693 w 1511522"/>
                <a:gd name="connsiteY35" fmla="*/ 1696022 h 1969674"/>
                <a:gd name="connsiteX36" fmla="*/ 210693 w 1511522"/>
                <a:gd name="connsiteY36" fmla="*/ 1760125 h 1969674"/>
                <a:gd name="connsiteX37" fmla="*/ 347853 w 1511522"/>
                <a:gd name="connsiteY37" fmla="*/ 1896237 h 1969674"/>
                <a:gd name="connsiteX38" fmla="*/ 1438751 w 1511522"/>
                <a:gd name="connsiteY38" fmla="*/ 1896237 h 1969674"/>
                <a:gd name="connsiteX39" fmla="*/ 1438751 w 1511522"/>
                <a:gd name="connsiteY39" fmla="*/ 347186 h 1969674"/>
                <a:gd name="connsiteX40" fmla="*/ 1374839 w 1511522"/>
                <a:gd name="connsiteY40" fmla="*/ 347186 h 1969674"/>
                <a:gd name="connsiteX41" fmla="*/ 1374839 w 1511522"/>
                <a:gd name="connsiteY41" fmla="*/ 364998 h 1969674"/>
                <a:gd name="connsiteX42" fmla="*/ 1374839 w 1511522"/>
                <a:gd name="connsiteY42" fmla="*/ 1778889 h 1969674"/>
                <a:gd name="connsiteX43" fmla="*/ 1321784 w 1511522"/>
                <a:gd name="connsiteY43" fmla="*/ 1832420 h 1969674"/>
                <a:gd name="connsiteX44" fmla="*/ 347853 w 1511522"/>
                <a:gd name="connsiteY44" fmla="*/ 1832420 h 1969674"/>
                <a:gd name="connsiteX45" fmla="*/ 617220 w 1511522"/>
                <a:gd name="connsiteY45" fmla="*/ 1150430 h 1969674"/>
                <a:gd name="connsiteX46" fmla="*/ 966978 w 1511522"/>
                <a:gd name="connsiteY46" fmla="*/ 1150430 h 1969674"/>
                <a:gd name="connsiteX47" fmla="*/ 1010031 w 1511522"/>
                <a:gd name="connsiteY47" fmla="*/ 1125855 h 1969674"/>
                <a:gd name="connsiteX48" fmla="*/ 966026 w 1511522"/>
                <a:gd name="connsiteY48" fmla="*/ 1078230 h 1969674"/>
                <a:gd name="connsiteX49" fmla="*/ 274225 w 1511522"/>
                <a:gd name="connsiteY49" fmla="*/ 1078230 h 1969674"/>
                <a:gd name="connsiteX50" fmla="*/ 251460 w 1511522"/>
                <a:gd name="connsiteY50" fmla="*/ 1080802 h 1969674"/>
                <a:gd name="connsiteX51" fmla="*/ 225171 w 1511522"/>
                <a:gd name="connsiteY51" fmla="*/ 1112139 h 1969674"/>
                <a:gd name="connsiteX52" fmla="*/ 246983 w 1511522"/>
                <a:gd name="connsiteY52" fmla="*/ 1146715 h 1969674"/>
                <a:gd name="connsiteX53" fmla="*/ 273272 w 1511522"/>
                <a:gd name="connsiteY53" fmla="*/ 1150430 h 1969674"/>
                <a:gd name="connsiteX54" fmla="*/ 617220 w 1511522"/>
                <a:gd name="connsiteY54" fmla="*/ 1150430 h 1969674"/>
                <a:gd name="connsiteX55" fmla="*/ 884492 w 1511522"/>
                <a:gd name="connsiteY55" fmla="*/ 1327690 h 1969674"/>
                <a:gd name="connsiteX56" fmla="*/ 976789 w 1511522"/>
                <a:gd name="connsiteY56" fmla="*/ 1327690 h 1969674"/>
                <a:gd name="connsiteX57" fmla="*/ 1014127 w 1511522"/>
                <a:gd name="connsiteY57" fmla="*/ 1294638 h 1969674"/>
                <a:gd name="connsiteX58" fmla="*/ 981075 w 1511522"/>
                <a:gd name="connsiteY58" fmla="*/ 1257300 h 1969674"/>
                <a:gd name="connsiteX59" fmla="*/ 960025 w 1511522"/>
                <a:gd name="connsiteY59" fmla="*/ 1255871 h 1969674"/>
                <a:gd name="connsiteX60" fmla="*/ 279083 w 1511522"/>
                <a:gd name="connsiteY60" fmla="*/ 1255871 h 1969674"/>
                <a:gd name="connsiteX61" fmla="*/ 252413 w 1511522"/>
                <a:gd name="connsiteY61" fmla="*/ 1257967 h 1969674"/>
                <a:gd name="connsiteX62" fmla="*/ 225803 w 1511522"/>
                <a:gd name="connsiteY62" fmla="*/ 1298505 h 1969674"/>
                <a:gd name="connsiteX63" fmla="*/ 229934 w 1511522"/>
                <a:gd name="connsiteY63" fmla="*/ 1309116 h 1969674"/>
                <a:gd name="connsiteX64" fmla="*/ 269272 w 1511522"/>
                <a:gd name="connsiteY64" fmla="*/ 1328166 h 1969674"/>
                <a:gd name="connsiteX65" fmla="*/ 619315 w 1511522"/>
                <a:gd name="connsiteY65" fmla="*/ 1328166 h 1969674"/>
                <a:gd name="connsiteX66" fmla="*/ 619125 w 1511522"/>
                <a:gd name="connsiteY66" fmla="*/ 723138 h 1969674"/>
                <a:gd name="connsiteX67" fmla="*/ 274892 w 1511522"/>
                <a:gd name="connsiteY67" fmla="*/ 723138 h 1969674"/>
                <a:gd name="connsiteX68" fmla="*/ 255842 w 1511522"/>
                <a:gd name="connsiteY68" fmla="*/ 723805 h 1969674"/>
                <a:gd name="connsiteX69" fmla="*/ 225266 w 1511522"/>
                <a:gd name="connsiteY69" fmla="*/ 760190 h 1969674"/>
                <a:gd name="connsiteX70" fmla="*/ 256223 w 1511522"/>
                <a:gd name="connsiteY70" fmla="*/ 793623 h 1969674"/>
                <a:gd name="connsiteX71" fmla="*/ 281083 w 1511522"/>
                <a:gd name="connsiteY71" fmla="*/ 795052 h 1969674"/>
                <a:gd name="connsiteX72" fmla="*/ 936784 w 1511522"/>
                <a:gd name="connsiteY72" fmla="*/ 795052 h 1969674"/>
                <a:gd name="connsiteX73" fmla="*/ 980694 w 1511522"/>
                <a:gd name="connsiteY73" fmla="*/ 793242 h 1969674"/>
                <a:gd name="connsiteX74" fmla="*/ 1009269 w 1511522"/>
                <a:gd name="connsiteY74" fmla="*/ 769715 h 1969674"/>
                <a:gd name="connsiteX75" fmla="*/ 968978 w 1511522"/>
                <a:gd name="connsiteY75" fmla="*/ 723329 h 1969674"/>
                <a:gd name="connsiteX76" fmla="*/ 618935 w 1511522"/>
                <a:gd name="connsiteY76" fmla="*/ 723329 h 1969674"/>
                <a:gd name="connsiteX77" fmla="*/ 617220 w 1511522"/>
                <a:gd name="connsiteY77" fmla="*/ 973074 h 1969674"/>
                <a:gd name="connsiteX78" fmla="*/ 963168 w 1511522"/>
                <a:gd name="connsiteY78" fmla="*/ 973074 h 1969674"/>
                <a:gd name="connsiteX79" fmla="*/ 1012984 w 1511522"/>
                <a:gd name="connsiteY79" fmla="*/ 937260 h 1969674"/>
                <a:gd name="connsiteX80" fmla="*/ 964311 w 1511522"/>
                <a:gd name="connsiteY80" fmla="*/ 900398 h 1969674"/>
                <a:gd name="connsiteX81" fmla="*/ 276225 w 1511522"/>
                <a:gd name="connsiteY81" fmla="*/ 900398 h 1969674"/>
                <a:gd name="connsiteX82" fmla="*/ 257175 w 1511522"/>
                <a:gd name="connsiteY82" fmla="*/ 901160 h 1969674"/>
                <a:gd name="connsiteX83" fmla="*/ 224981 w 1511522"/>
                <a:gd name="connsiteY83" fmla="*/ 936212 h 1969674"/>
                <a:gd name="connsiteX84" fmla="*/ 256032 w 1511522"/>
                <a:gd name="connsiteY84" fmla="*/ 971550 h 1969674"/>
                <a:gd name="connsiteX85" fmla="*/ 277082 w 1511522"/>
                <a:gd name="connsiteY85" fmla="*/ 972788 h 1969674"/>
                <a:gd name="connsiteX86" fmla="*/ 617125 w 1511522"/>
                <a:gd name="connsiteY86" fmla="*/ 972788 h 1969674"/>
                <a:gd name="connsiteX87" fmla="*/ 619125 w 1511522"/>
                <a:gd name="connsiteY87" fmla="*/ 616839 h 1969674"/>
                <a:gd name="connsiteX88" fmla="*/ 934403 w 1511522"/>
                <a:gd name="connsiteY88" fmla="*/ 616839 h 1969674"/>
                <a:gd name="connsiteX89" fmla="*/ 982028 w 1511522"/>
                <a:gd name="connsiteY89" fmla="*/ 615696 h 1969674"/>
                <a:gd name="connsiteX90" fmla="*/ 1012003 w 1511522"/>
                <a:gd name="connsiteY90" fmla="*/ 577578 h 1969674"/>
                <a:gd name="connsiteX91" fmla="*/ 1007840 w 1511522"/>
                <a:gd name="connsiteY91" fmla="*/ 564833 h 1969674"/>
                <a:gd name="connsiteX92" fmla="*/ 967073 w 1511522"/>
                <a:gd name="connsiteY92" fmla="*/ 545783 h 1969674"/>
                <a:gd name="connsiteX93" fmla="*/ 273272 w 1511522"/>
                <a:gd name="connsiteY93" fmla="*/ 545783 h 1969674"/>
                <a:gd name="connsiteX94" fmla="*/ 254222 w 1511522"/>
                <a:gd name="connsiteY94" fmla="*/ 546735 h 1969674"/>
                <a:gd name="connsiteX95" fmla="*/ 225076 w 1511522"/>
                <a:gd name="connsiteY95" fmla="*/ 582168 h 1969674"/>
                <a:gd name="connsiteX96" fmla="*/ 253651 w 1511522"/>
                <a:gd name="connsiteY96" fmla="*/ 615696 h 1969674"/>
                <a:gd name="connsiteX97" fmla="*/ 280416 w 1511522"/>
                <a:gd name="connsiteY97" fmla="*/ 617030 h 1969674"/>
                <a:gd name="connsiteX98" fmla="*/ 619125 w 1511522"/>
                <a:gd name="connsiteY98" fmla="*/ 617030 h 1969674"/>
                <a:gd name="connsiteX99" fmla="*/ 807720 w 1511522"/>
                <a:gd name="connsiteY99" fmla="*/ 439007 h 1969674"/>
                <a:gd name="connsiteX100" fmla="*/ 849821 w 1511522"/>
                <a:gd name="connsiteY100" fmla="*/ 404717 h 1969674"/>
                <a:gd name="connsiteX101" fmla="*/ 808196 w 1511522"/>
                <a:gd name="connsiteY101" fmla="*/ 367760 h 1969674"/>
                <a:gd name="connsiteX102" fmla="*/ 560546 w 1511522"/>
                <a:gd name="connsiteY102" fmla="*/ 367760 h 1969674"/>
                <a:gd name="connsiteX103" fmla="*/ 431864 w 1511522"/>
                <a:gd name="connsiteY103" fmla="*/ 367760 h 1969674"/>
                <a:gd name="connsiteX104" fmla="*/ 404336 w 1511522"/>
                <a:gd name="connsiteY104" fmla="*/ 373571 h 1969674"/>
                <a:gd name="connsiteX105" fmla="*/ 388811 w 1511522"/>
                <a:gd name="connsiteY105" fmla="*/ 411671 h 1969674"/>
                <a:gd name="connsiteX106" fmla="*/ 425577 w 1511522"/>
                <a:gd name="connsiteY106" fmla="*/ 439007 h 1969674"/>
                <a:gd name="connsiteX107" fmla="*/ 619125 w 1511522"/>
                <a:gd name="connsiteY107" fmla="*/ 439007 h 1969674"/>
                <a:gd name="connsiteX108" fmla="*/ 807720 w 1511522"/>
                <a:gd name="connsiteY108" fmla="*/ 439007 h 1969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1511522" h="1969674">
                  <a:moveTo>
                    <a:pt x="24860" y="0"/>
                  </a:moveTo>
                  <a:lnTo>
                    <a:pt x="1213676" y="0"/>
                  </a:lnTo>
                  <a:cubicBezTo>
                    <a:pt x="1232726" y="12478"/>
                    <a:pt x="1238536" y="30099"/>
                    <a:pt x="1237298" y="52388"/>
                  </a:cubicBezTo>
                  <a:cubicBezTo>
                    <a:pt x="1235774" y="79724"/>
                    <a:pt x="1237298" y="107252"/>
                    <a:pt x="1237298" y="137446"/>
                  </a:cubicBezTo>
                  <a:lnTo>
                    <a:pt x="1325023" y="137446"/>
                  </a:lnTo>
                  <a:cubicBezTo>
                    <a:pt x="1363123" y="137446"/>
                    <a:pt x="1375124" y="149162"/>
                    <a:pt x="1375220" y="187928"/>
                  </a:cubicBezTo>
                  <a:cubicBezTo>
                    <a:pt x="1375220" y="215932"/>
                    <a:pt x="1375220" y="243935"/>
                    <a:pt x="1375220" y="273653"/>
                  </a:cubicBezTo>
                  <a:cubicBezTo>
                    <a:pt x="1405033" y="273653"/>
                    <a:pt x="1432370" y="273653"/>
                    <a:pt x="1459897" y="273653"/>
                  </a:cubicBezTo>
                  <a:cubicBezTo>
                    <a:pt x="1500473" y="273653"/>
                    <a:pt x="1511522" y="284512"/>
                    <a:pt x="1511522" y="324517"/>
                  </a:cubicBezTo>
                  <a:cubicBezTo>
                    <a:pt x="1511522" y="507206"/>
                    <a:pt x="1511522" y="689896"/>
                    <a:pt x="1511522" y="872585"/>
                  </a:cubicBezTo>
                  <a:cubicBezTo>
                    <a:pt x="1511522" y="1059209"/>
                    <a:pt x="1511522" y="1245775"/>
                    <a:pt x="1511522" y="1432274"/>
                  </a:cubicBezTo>
                  <a:cubicBezTo>
                    <a:pt x="1511522" y="1595847"/>
                    <a:pt x="1511522" y="1759334"/>
                    <a:pt x="1511522" y="1922717"/>
                  </a:cubicBezTo>
                  <a:cubicBezTo>
                    <a:pt x="1511522" y="1957197"/>
                    <a:pt x="1499711" y="1969389"/>
                    <a:pt x="1465707" y="1969675"/>
                  </a:cubicBezTo>
                  <a:lnTo>
                    <a:pt x="323088" y="1969675"/>
                  </a:lnTo>
                  <a:cubicBezTo>
                    <a:pt x="286226" y="1969675"/>
                    <a:pt x="274606" y="1958150"/>
                    <a:pt x="274701" y="1922050"/>
                  </a:cubicBezTo>
                  <a:cubicBezTo>
                    <a:pt x="274701" y="1892808"/>
                    <a:pt x="274701" y="1863662"/>
                    <a:pt x="274701" y="1833563"/>
                  </a:cubicBezTo>
                  <a:cubicBezTo>
                    <a:pt x="265176" y="1833563"/>
                    <a:pt x="259175" y="1832610"/>
                    <a:pt x="252889" y="1832515"/>
                  </a:cubicBezTo>
                  <a:cubicBezTo>
                    <a:pt x="227838" y="1832515"/>
                    <a:pt x="202883" y="1832515"/>
                    <a:pt x="177832" y="1832515"/>
                  </a:cubicBezTo>
                  <a:cubicBezTo>
                    <a:pt x="152781" y="1832515"/>
                    <a:pt x="138017" y="1818799"/>
                    <a:pt x="136874" y="1792224"/>
                  </a:cubicBezTo>
                  <a:cubicBezTo>
                    <a:pt x="136874" y="1780699"/>
                    <a:pt x="136874" y="1769174"/>
                    <a:pt x="136874" y="1757648"/>
                  </a:cubicBezTo>
                  <a:lnTo>
                    <a:pt x="136874" y="1696307"/>
                  </a:lnTo>
                  <a:lnTo>
                    <a:pt x="66675" y="1696307"/>
                  </a:lnTo>
                  <a:cubicBezTo>
                    <a:pt x="6572" y="1696307"/>
                    <a:pt x="0" y="1689926"/>
                    <a:pt x="0" y="1630871"/>
                  </a:cubicBezTo>
                  <a:cubicBezTo>
                    <a:pt x="0" y="1103824"/>
                    <a:pt x="0" y="576770"/>
                    <a:pt x="0" y="49720"/>
                  </a:cubicBezTo>
                  <a:cubicBezTo>
                    <a:pt x="0" y="27908"/>
                    <a:pt x="5715" y="11239"/>
                    <a:pt x="24860" y="0"/>
                  </a:cubicBezTo>
                  <a:close/>
                  <a:moveTo>
                    <a:pt x="72485" y="1622584"/>
                  </a:moveTo>
                  <a:lnTo>
                    <a:pt x="1164241" y="1622584"/>
                  </a:lnTo>
                  <a:lnTo>
                    <a:pt x="1164241" y="74105"/>
                  </a:lnTo>
                  <a:lnTo>
                    <a:pt x="72581" y="74105"/>
                  </a:lnTo>
                  <a:close/>
                  <a:moveTo>
                    <a:pt x="1301210" y="1760315"/>
                  </a:moveTo>
                  <a:lnTo>
                    <a:pt x="1301210" y="210312"/>
                  </a:lnTo>
                  <a:lnTo>
                    <a:pt x="1237107" y="210312"/>
                  </a:lnTo>
                  <a:lnTo>
                    <a:pt x="1237107" y="1643063"/>
                  </a:lnTo>
                  <a:cubicBezTo>
                    <a:pt x="1237107" y="1684782"/>
                    <a:pt x="1226534" y="1695926"/>
                    <a:pt x="1185577" y="1696022"/>
                  </a:cubicBezTo>
                  <a:lnTo>
                    <a:pt x="233077" y="1696022"/>
                  </a:lnTo>
                  <a:lnTo>
                    <a:pt x="210693" y="1696022"/>
                  </a:lnTo>
                  <a:lnTo>
                    <a:pt x="210693" y="1760125"/>
                  </a:lnTo>
                  <a:close/>
                  <a:moveTo>
                    <a:pt x="347853" y="1896237"/>
                  </a:moveTo>
                  <a:lnTo>
                    <a:pt x="1438751" y="1896237"/>
                  </a:lnTo>
                  <a:lnTo>
                    <a:pt x="1438751" y="347186"/>
                  </a:lnTo>
                  <a:lnTo>
                    <a:pt x="1374839" y="347186"/>
                  </a:lnTo>
                  <a:lnTo>
                    <a:pt x="1374839" y="364998"/>
                  </a:lnTo>
                  <a:cubicBezTo>
                    <a:pt x="1374839" y="836295"/>
                    <a:pt x="1374839" y="1307592"/>
                    <a:pt x="1374839" y="1778889"/>
                  </a:cubicBezTo>
                  <a:cubicBezTo>
                    <a:pt x="1374839" y="1821466"/>
                    <a:pt x="1364171" y="1832420"/>
                    <a:pt x="1321784" y="1832420"/>
                  </a:cubicBezTo>
                  <a:lnTo>
                    <a:pt x="347853" y="1832420"/>
                  </a:lnTo>
                  <a:close/>
                  <a:moveTo>
                    <a:pt x="617220" y="1150430"/>
                  </a:moveTo>
                  <a:cubicBezTo>
                    <a:pt x="733806" y="1150430"/>
                    <a:pt x="850392" y="1150430"/>
                    <a:pt x="966978" y="1150430"/>
                  </a:cubicBezTo>
                  <a:cubicBezTo>
                    <a:pt x="986028" y="1150430"/>
                    <a:pt x="1002792" y="1145858"/>
                    <a:pt x="1010031" y="1125855"/>
                  </a:cubicBezTo>
                  <a:cubicBezTo>
                    <a:pt x="1019556" y="1099090"/>
                    <a:pt x="1000506" y="1078230"/>
                    <a:pt x="966026" y="1078230"/>
                  </a:cubicBezTo>
                  <a:cubicBezTo>
                    <a:pt x="735394" y="1078230"/>
                    <a:pt x="504794" y="1078230"/>
                    <a:pt x="274225" y="1078230"/>
                  </a:cubicBezTo>
                  <a:cubicBezTo>
                    <a:pt x="266564" y="1078230"/>
                    <a:pt x="258928" y="1079087"/>
                    <a:pt x="251460" y="1080802"/>
                  </a:cubicBezTo>
                  <a:cubicBezTo>
                    <a:pt x="236354" y="1083659"/>
                    <a:pt x="225357" y="1096766"/>
                    <a:pt x="225171" y="1112139"/>
                  </a:cubicBezTo>
                  <a:cubicBezTo>
                    <a:pt x="223014" y="1127446"/>
                    <a:pt x="232239" y="1142067"/>
                    <a:pt x="246983" y="1146715"/>
                  </a:cubicBezTo>
                  <a:cubicBezTo>
                    <a:pt x="255461" y="1149487"/>
                    <a:pt x="264360" y="1150744"/>
                    <a:pt x="273272" y="1150430"/>
                  </a:cubicBezTo>
                  <a:cubicBezTo>
                    <a:pt x="387572" y="1150430"/>
                    <a:pt x="502222" y="1150430"/>
                    <a:pt x="617220" y="1150430"/>
                  </a:cubicBezTo>
                  <a:close/>
                  <a:moveTo>
                    <a:pt x="884492" y="1327690"/>
                  </a:moveTo>
                  <a:cubicBezTo>
                    <a:pt x="915257" y="1327690"/>
                    <a:pt x="946023" y="1327690"/>
                    <a:pt x="976789" y="1327690"/>
                  </a:cubicBezTo>
                  <a:cubicBezTo>
                    <a:pt x="996229" y="1328871"/>
                    <a:pt x="1012946" y="1314079"/>
                    <a:pt x="1014127" y="1294638"/>
                  </a:cubicBezTo>
                  <a:cubicBezTo>
                    <a:pt x="1015308" y="1275198"/>
                    <a:pt x="1000516" y="1258481"/>
                    <a:pt x="981075" y="1257300"/>
                  </a:cubicBezTo>
                  <a:cubicBezTo>
                    <a:pt x="974112" y="1256252"/>
                    <a:pt x="967073" y="1255776"/>
                    <a:pt x="960025" y="1255871"/>
                  </a:cubicBezTo>
                  <a:cubicBezTo>
                    <a:pt x="733075" y="1255871"/>
                    <a:pt x="506095" y="1255871"/>
                    <a:pt x="279083" y="1255871"/>
                  </a:cubicBezTo>
                  <a:cubicBezTo>
                    <a:pt x="270144" y="1255662"/>
                    <a:pt x="261208" y="1256367"/>
                    <a:pt x="252413" y="1257967"/>
                  </a:cubicBezTo>
                  <a:cubicBezTo>
                    <a:pt x="233869" y="1261815"/>
                    <a:pt x="221955" y="1279960"/>
                    <a:pt x="225803" y="1298505"/>
                  </a:cubicBezTo>
                  <a:cubicBezTo>
                    <a:pt x="226579" y="1302248"/>
                    <a:pt x="227975" y="1305839"/>
                    <a:pt x="229934" y="1309116"/>
                  </a:cubicBezTo>
                  <a:cubicBezTo>
                    <a:pt x="238697" y="1324451"/>
                    <a:pt x="252889" y="1328166"/>
                    <a:pt x="269272" y="1328166"/>
                  </a:cubicBezTo>
                  <a:cubicBezTo>
                    <a:pt x="385984" y="1328166"/>
                    <a:pt x="502666" y="1328166"/>
                    <a:pt x="619315" y="1328166"/>
                  </a:cubicBezTo>
                  <a:close/>
                  <a:moveTo>
                    <a:pt x="619125" y="723138"/>
                  </a:moveTo>
                  <a:cubicBezTo>
                    <a:pt x="504444" y="723138"/>
                    <a:pt x="389699" y="723138"/>
                    <a:pt x="274892" y="723138"/>
                  </a:cubicBezTo>
                  <a:cubicBezTo>
                    <a:pt x="268534" y="722840"/>
                    <a:pt x="262162" y="723064"/>
                    <a:pt x="255842" y="723805"/>
                  </a:cubicBezTo>
                  <a:cubicBezTo>
                    <a:pt x="237912" y="726450"/>
                    <a:pt x="224783" y="742073"/>
                    <a:pt x="225266" y="760190"/>
                  </a:cubicBezTo>
                  <a:cubicBezTo>
                    <a:pt x="225445" y="777640"/>
                    <a:pt x="238838" y="792105"/>
                    <a:pt x="256223" y="793623"/>
                  </a:cubicBezTo>
                  <a:cubicBezTo>
                    <a:pt x="264457" y="794769"/>
                    <a:pt x="272771" y="795246"/>
                    <a:pt x="281083" y="795052"/>
                  </a:cubicBezTo>
                  <a:cubicBezTo>
                    <a:pt x="499650" y="795052"/>
                    <a:pt x="718216" y="795052"/>
                    <a:pt x="936784" y="795052"/>
                  </a:cubicBezTo>
                  <a:cubicBezTo>
                    <a:pt x="951431" y="796573"/>
                    <a:pt x="966226" y="795963"/>
                    <a:pt x="980694" y="793242"/>
                  </a:cubicBezTo>
                  <a:cubicBezTo>
                    <a:pt x="992848" y="789292"/>
                    <a:pt x="1003059" y="780886"/>
                    <a:pt x="1009269" y="769715"/>
                  </a:cubicBezTo>
                  <a:cubicBezTo>
                    <a:pt x="1020318" y="744950"/>
                    <a:pt x="1000506" y="723329"/>
                    <a:pt x="968978" y="723329"/>
                  </a:cubicBezTo>
                  <a:cubicBezTo>
                    <a:pt x="852328" y="723329"/>
                    <a:pt x="735647" y="723329"/>
                    <a:pt x="618935" y="723329"/>
                  </a:cubicBezTo>
                  <a:close/>
                  <a:moveTo>
                    <a:pt x="617220" y="973074"/>
                  </a:moveTo>
                  <a:lnTo>
                    <a:pt x="963168" y="973074"/>
                  </a:lnTo>
                  <a:cubicBezTo>
                    <a:pt x="994124" y="973074"/>
                    <a:pt x="1012317" y="959930"/>
                    <a:pt x="1012984" y="937260"/>
                  </a:cubicBezTo>
                  <a:cubicBezTo>
                    <a:pt x="1013651" y="914590"/>
                    <a:pt x="994791" y="900589"/>
                    <a:pt x="964311" y="900398"/>
                  </a:cubicBezTo>
                  <a:lnTo>
                    <a:pt x="276225" y="900398"/>
                  </a:lnTo>
                  <a:cubicBezTo>
                    <a:pt x="269865" y="900179"/>
                    <a:pt x="263498" y="900434"/>
                    <a:pt x="257175" y="901160"/>
                  </a:cubicBezTo>
                  <a:cubicBezTo>
                    <a:pt x="239270" y="903310"/>
                    <a:pt x="225603" y="918189"/>
                    <a:pt x="224981" y="936212"/>
                  </a:cubicBezTo>
                  <a:cubicBezTo>
                    <a:pt x="224672" y="954234"/>
                    <a:pt x="238118" y="969540"/>
                    <a:pt x="256032" y="971550"/>
                  </a:cubicBezTo>
                  <a:cubicBezTo>
                    <a:pt x="262994" y="972636"/>
                    <a:pt x="270042" y="973045"/>
                    <a:pt x="277082" y="972788"/>
                  </a:cubicBezTo>
                  <a:lnTo>
                    <a:pt x="617125" y="972788"/>
                  </a:lnTo>
                  <a:close/>
                  <a:moveTo>
                    <a:pt x="619125" y="616839"/>
                  </a:moveTo>
                  <a:lnTo>
                    <a:pt x="934403" y="616839"/>
                  </a:lnTo>
                  <a:cubicBezTo>
                    <a:pt x="950285" y="617496"/>
                    <a:pt x="966197" y="617115"/>
                    <a:pt x="982028" y="615696"/>
                  </a:cubicBezTo>
                  <a:cubicBezTo>
                    <a:pt x="1000830" y="613448"/>
                    <a:pt x="1014251" y="596381"/>
                    <a:pt x="1012003" y="577578"/>
                  </a:cubicBezTo>
                  <a:cubicBezTo>
                    <a:pt x="1011469" y="573096"/>
                    <a:pt x="1010050" y="568765"/>
                    <a:pt x="1007840" y="564833"/>
                  </a:cubicBezTo>
                  <a:cubicBezTo>
                    <a:pt x="999268" y="548164"/>
                    <a:pt x="984028" y="545783"/>
                    <a:pt x="967073" y="545783"/>
                  </a:cubicBezTo>
                  <a:lnTo>
                    <a:pt x="273272" y="545783"/>
                  </a:lnTo>
                  <a:cubicBezTo>
                    <a:pt x="266907" y="545580"/>
                    <a:pt x="260535" y="545898"/>
                    <a:pt x="254222" y="546735"/>
                  </a:cubicBezTo>
                  <a:cubicBezTo>
                    <a:pt x="237139" y="549813"/>
                    <a:pt x="224800" y="564813"/>
                    <a:pt x="225076" y="582168"/>
                  </a:cubicBezTo>
                  <a:cubicBezTo>
                    <a:pt x="225327" y="598751"/>
                    <a:pt x="237317" y="612819"/>
                    <a:pt x="253651" y="615696"/>
                  </a:cubicBezTo>
                  <a:cubicBezTo>
                    <a:pt x="262526" y="616809"/>
                    <a:pt x="271474" y="617255"/>
                    <a:pt x="280416" y="617030"/>
                  </a:cubicBezTo>
                  <a:lnTo>
                    <a:pt x="619125" y="617030"/>
                  </a:lnTo>
                  <a:close/>
                  <a:moveTo>
                    <a:pt x="807720" y="439007"/>
                  </a:moveTo>
                  <a:cubicBezTo>
                    <a:pt x="834295" y="439007"/>
                    <a:pt x="849059" y="426434"/>
                    <a:pt x="849821" y="404717"/>
                  </a:cubicBezTo>
                  <a:cubicBezTo>
                    <a:pt x="850583" y="383000"/>
                    <a:pt x="835628" y="368808"/>
                    <a:pt x="808196" y="367760"/>
                  </a:cubicBezTo>
                  <a:lnTo>
                    <a:pt x="560546" y="367760"/>
                  </a:lnTo>
                  <a:cubicBezTo>
                    <a:pt x="517684" y="367760"/>
                    <a:pt x="474821" y="367760"/>
                    <a:pt x="431864" y="367760"/>
                  </a:cubicBezTo>
                  <a:cubicBezTo>
                    <a:pt x="422351" y="367416"/>
                    <a:pt x="412898" y="369412"/>
                    <a:pt x="404336" y="373571"/>
                  </a:cubicBezTo>
                  <a:cubicBezTo>
                    <a:pt x="390446" y="380679"/>
                    <a:pt x="383845" y="396878"/>
                    <a:pt x="388811" y="411671"/>
                  </a:cubicBezTo>
                  <a:cubicBezTo>
                    <a:pt x="392404" y="428760"/>
                    <a:pt x="408177" y="440487"/>
                    <a:pt x="425577" y="439007"/>
                  </a:cubicBezTo>
                  <a:lnTo>
                    <a:pt x="619125" y="439007"/>
                  </a:lnTo>
                  <a:cubicBezTo>
                    <a:pt x="682181" y="439103"/>
                    <a:pt x="744950" y="439198"/>
                    <a:pt x="807720" y="439007"/>
                  </a:cubicBezTo>
                  <a:close/>
                </a:path>
              </a:pathLst>
            </a:custGeom>
            <a:solidFill>
              <a:srgbClr val="7A1F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7FF6B35C-ED05-5186-F65E-A1BABDC48937}"/>
              </a:ext>
            </a:extLst>
          </p:cNvPr>
          <p:cNvGrpSpPr/>
          <p:nvPr/>
        </p:nvGrpSpPr>
        <p:grpSpPr>
          <a:xfrm>
            <a:off x="12029161" y="7359217"/>
            <a:ext cx="3091859" cy="1620485"/>
            <a:chOff x="7791312" y="5602276"/>
            <a:chExt cx="2582401" cy="1620485"/>
          </a:xfrm>
        </p:grpSpPr>
        <p:sp>
          <p:nvSpPr>
            <p:cNvPr id="117" name="TextBox 2">
              <a:extLst>
                <a:ext uri="{FF2B5EF4-FFF2-40B4-BE49-F238E27FC236}">
                  <a16:creationId xmlns:a16="http://schemas.microsoft.com/office/drawing/2014/main" id="{2C4ABBBE-1E7F-5D11-A9C9-DCA9846C6B38}"/>
                </a:ext>
              </a:extLst>
            </p:cNvPr>
            <p:cNvSpPr/>
            <p:nvPr/>
          </p:nvSpPr>
          <p:spPr>
            <a:xfrm>
              <a:off x="7791312" y="6439385"/>
              <a:ext cx="2582401" cy="783376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500" spc="-15" dirty="0">
                  <a:solidFill>
                    <a:srgbClr val="FF0000"/>
                  </a:solidFill>
                  <a:latin typeface="Montserrat" panose="00000500000000000000" pitchFamily="2" charset="-52"/>
                  <a:ea typeface="Roboto" panose="02000000000000000000" pitchFamily="2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Заявление</a:t>
              </a:r>
              <a: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 о  предоставлении  земельного участка в аренду без торгов </a:t>
              </a:r>
            </a:p>
          </p:txBody>
        </p:sp>
        <p:sp>
          <p:nvSpPr>
            <p:cNvPr id="19" name="Рисунок 15">
              <a:extLst>
                <a:ext uri="{FF2B5EF4-FFF2-40B4-BE49-F238E27FC236}">
                  <a16:creationId xmlns:a16="http://schemas.microsoft.com/office/drawing/2014/main" id="{0ECF8587-B488-FB4D-BA6D-10B24A3B2C16}"/>
                </a:ext>
              </a:extLst>
            </p:cNvPr>
            <p:cNvSpPr/>
            <p:nvPr/>
          </p:nvSpPr>
          <p:spPr>
            <a:xfrm>
              <a:off x="7826627" y="5602276"/>
              <a:ext cx="570695" cy="743676"/>
            </a:xfrm>
            <a:custGeom>
              <a:avLst/>
              <a:gdLst>
                <a:gd name="connsiteX0" fmla="*/ 24860 w 1511522"/>
                <a:gd name="connsiteY0" fmla="*/ 0 h 1969674"/>
                <a:gd name="connsiteX1" fmla="*/ 1213676 w 1511522"/>
                <a:gd name="connsiteY1" fmla="*/ 0 h 1969674"/>
                <a:gd name="connsiteX2" fmla="*/ 1237298 w 1511522"/>
                <a:gd name="connsiteY2" fmla="*/ 52388 h 1969674"/>
                <a:gd name="connsiteX3" fmla="*/ 1237298 w 1511522"/>
                <a:gd name="connsiteY3" fmla="*/ 137446 h 1969674"/>
                <a:gd name="connsiteX4" fmla="*/ 1325023 w 1511522"/>
                <a:gd name="connsiteY4" fmla="*/ 137446 h 1969674"/>
                <a:gd name="connsiteX5" fmla="*/ 1375220 w 1511522"/>
                <a:gd name="connsiteY5" fmla="*/ 187928 h 1969674"/>
                <a:gd name="connsiteX6" fmla="*/ 1375220 w 1511522"/>
                <a:gd name="connsiteY6" fmla="*/ 273653 h 1969674"/>
                <a:gd name="connsiteX7" fmla="*/ 1459897 w 1511522"/>
                <a:gd name="connsiteY7" fmla="*/ 273653 h 1969674"/>
                <a:gd name="connsiteX8" fmla="*/ 1511522 w 1511522"/>
                <a:gd name="connsiteY8" fmla="*/ 324517 h 1969674"/>
                <a:gd name="connsiteX9" fmla="*/ 1511522 w 1511522"/>
                <a:gd name="connsiteY9" fmla="*/ 872585 h 1969674"/>
                <a:gd name="connsiteX10" fmla="*/ 1511522 w 1511522"/>
                <a:gd name="connsiteY10" fmla="*/ 1432274 h 1969674"/>
                <a:gd name="connsiteX11" fmla="*/ 1511522 w 1511522"/>
                <a:gd name="connsiteY11" fmla="*/ 1922717 h 1969674"/>
                <a:gd name="connsiteX12" fmla="*/ 1465707 w 1511522"/>
                <a:gd name="connsiteY12" fmla="*/ 1969675 h 1969674"/>
                <a:gd name="connsiteX13" fmla="*/ 323088 w 1511522"/>
                <a:gd name="connsiteY13" fmla="*/ 1969675 h 1969674"/>
                <a:gd name="connsiteX14" fmla="*/ 274701 w 1511522"/>
                <a:gd name="connsiteY14" fmla="*/ 1922050 h 1969674"/>
                <a:gd name="connsiteX15" fmla="*/ 274701 w 1511522"/>
                <a:gd name="connsiteY15" fmla="*/ 1833563 h 1969674"/>
                <a:gd name="connsiteX16" fmla="*/ 252889 w 1511522"/>
                <a:gd name="connsiteY16" fmla="*/ 1832515 h 1969674"/>
                <a:gd name="connsiteX17" fmla="*/ 177832 w 1511522"/>
                <a:gd name="connsiteY17" fmla="*/ 1832515 h 1969674"/>
                <a:gd name="connsiteX18" fmla="*/ 136874 w 1511522"/>
                <a:gd name="connsiteY18" fmla="*/ 1792224 h 1969674"/>
                <a:gd name="connsiteX19" fmla="*/ 136874 w 1511522"/>
                <a:gd name="connsiteY19" fmla="*/ 1757648 h 1969674"/>
                <a:gd name="connsiteX20" fmla="*/ 136874 w 1511522"/>
                <a:gd name="connsiteY20" fmla="*/ 1696307 h 1969674"/>
                <a:gd name="connsiteX21" fmla="*/ 66675 w 1511522"/>
                <a:gd name="connsiteY21" fmla="*/ 1696307 h 1969674"/>
                <a:gd name="connsiteX22" fmla="*/ 0 w 1511522"/>
                <a:gd name="connsiteY22" fmla="*/ 1630871 h 1969674"/>
                <a:gd name="connsiteX23" fmla="*/ 0 w 1511522"/>
                <a:gd name="connsiteY23" fmla="*/ 49720 h 1969674"/>
                <a:gd name="connsiteX24" fmla="*/ 24860 w 1511522"/>
                <a:gd name="connsiteY24" fmla="*/ 0 h 1969674"/>
                <a:gd name="connsiteX25" fmla="*/ 72485 w 1511522"/>
                <a:gd name="connsiteY25" fmla="*/ 1622584 h 1969674"/>
                <a:gd name="connsiteX26" fmla="*/ 1164241 w 1511522"/>
                <a:gd name="connsiteY26" fmla="*/ 1622584 h 1969674"/>
                <a:gd name="connsiteX27" fmla="*/ 1164241 w 1511522"/>
                <a:gd name="connsiteY27" fmla="*/ 74105 h 1969674"/>
                <a:gd name="connsiteX28" fmla="*/ 72581 w 1511522"/>
                <a:gd name="connsiteY28" fmla="*/ 74105 h 1969674"/>
                <a:gd name="connsiteX29" fmla="*/ 1301210 w 1511522"/>
                <a:gd name="connsiteY29" fmla="*/ 1760315 h 1969674"/>
                <a:gd name="connsiteX30" fmla="*/ 1301210 w 1511522"/>
                <a:gd name="connsiteY30" fmla="*/ 210312 h 1969674"/>
                <a:gd name="connsiteX31" fmla="*/ 1237107 w 1511522"/>
                <a:gd name="connsiteY31" fmla="*/ 210312 h 1969674"/>
                <a:gd name="connsiteX32" fmla="*/ 1237107 w 1511522"/>
                <a:gd name="connsiteY32" fmla="*/ 1643063 h 1969674"/>
                <a:gd name="connsiteX33" fmla="*/ 1185577 w 1511522"/>
                <a:gd name="connsiteY33" fmla="*/ 1696022 h 1969674"/>
                <a:gd name="connsiteX34" fmla="*/ 233077 w 1511522"/>
                <a:gd name="connsiteY34" fmla="*/ 1696022 h 1969674"/>
                <a:gd name="connsiteX35" fmla="*/ 210693 w 1511522"/>
                <a:gd name="connsiteY35" fmla="*/ 1696022 h 1969674"/>
                <a:gd name="connsiteX36" fmla="*/ 210693 w 1511522"/>
                <a:gd name="connsiteY36" fmla="*/ 1760125 h 1969674"/>
                <a:gd name="connsiteX37" fmla="*/ 347853 w 1511522"/>
                <a:gd name="connsiteY37" fmla="*/ 1896237 h 1969674"/>
                <a:gd name="connsiteX38" fmla="*/ 1438751 w 1511522"/>
                <a:gd name="connsiteY38" fmla="*/ 1896237 h 1969674"/>
                <a:gd name="connsiteX39" fmla="*/ 1438751 w 1511522"/>
                <a:gd name="connsiteY39" fmla="*/ 347186 h 1969674"/>
                <a:gd name="connsiteX40" fmla="*/ 1374839 w 1511522"/>
                <a:gd name="connsiteY40" fmla="*/ 347186 h 1969674"/>
                <a:gd name="connsiteX41" fmla="*/ 1374839 w 1511522"/>
                <a:gd name="connsiteY41" fmla="*/ 364998 h 1969674"/>
                <a:gd name="connsiteX42" fmla="*/ 1374839 w 1511522"/>
                <a:gd name="connsiteY42" fmla="*/ 1778889 h 1969674"/>
                <a:gd name="connsiteX43" fmla="*/ 1321784 w 1511522"/>
                <a:gd name="connsiteY43" fmla="*/ 1832420 h 1969674"/>
                <a:gd name="connsiteX44" fmla="*/ 347853 w 1511522"/>
                <a:gd name="connsiteY44" fmla="*/ 1832420 h 1969674"/>
                <a:gd name="connsiteX45" fmla="*/ 617220 w 1511522"/>
                <a:gd name="connsiteY45" fmla="*/ 1150430 h 1969674"/>
                <a:gd name="connsiteX46" fmla="*/ 966978 w 1511522"/>
                <a:gd name="connsiteY46" fmla="*/ 1150430 h 1969674"/>
                <a:gd name="connsiteX47" fmla="*/ 1010031 w 1511522"/>
                <a:gd name="connsiteY47" fmla="*/ 1125855 h 1969674"/>
                <a:gd name="connsiteX48" fmla="*/ 966026 w 1511522"/>
                <a:gd name="connsiteY48" fmla="*/ 1078230 h 1969674"/>
                <a:gd name="connsiteX49" fmla="*/ 274225 w 1511522"/>
                <a:gd name="connsiteY49" fmla="*/ 1078230 h 1969674"/>
                <a:gd name="connsiteX50" fmla="*/ 251460 w 1511522"/>
                <a:gd name="connsiteY50" fmla="*/ 1080802 h 1969674"/>
                <a:gd name="connsiteX51" fmla="*/ 225171 w 1511522"/>
                <a:gd name="connsiteY51" fmla="*/ 1112139 h 1969674"/>
                <a:gd name="connsiteX52" fmla="*/ 246983 w 1511522"/>
                <a:gd name="connsiteY52" fmla="*/ 1146715 h 1969674"/>
                <a:gd name="connsiteX53" fmla="*/ 273272 w 1511522"/>
                <a:gd name="connsiteY53" fmla="*/ 1150430 h 1969674"/>
                <a:gd name="connsiteX54" fmla="*/ 617220 w 1511522"/>
                <a:gd name="connsiteY54" fmla="*/ 1150430 h 1969674"/>
                <a:gd name="connsiteX55" fmla="*/ 884492 w 1511522"/>
                <a:gd name="connsiteY55" fmla="*/ 1327690 h 1969674"/>
                <a:gd name="connsiteX56" fmla="*/ 976789 w 1511522"/>
                <a:gd name="connsiteY56" fmla="*/ 1327690 h 1969674"/>
                <a:gd name="connsiteX57" fmla="*/ 1014127 w 1511522"/>
                <a:gd name="connsiteY57" fmla="*/ 1294638 h 1969674"/>
                <a:gd name="connsiteX58" fmla="*/ 981075 w 1511522"/>
                <a:gd name="connsiteY58" fmla="*/ 1257300 h 1969674"/>
                <a:gd name="connsiteX59" fmla="*/ 960025 w 1511522"/>
                <a:gd name="connsiteY59" fmla="*/ 1255871 h 1969674"/>
                <a:gd name="connsiteX60" fmla="*/ 279083 w 1511522"/>
                <a:gd name="connsiteY60" fmla="*/ 1255871 h 1969674"/>
                <a:gd name="connsiteX61" fmla="*/ 252413 w 1511522"/>
                <a:gd name="connsiteY61" fmla="*/ 1257967 h 1969674"/>
                <a:gd name="connsiteX62" fmla="*/ 225803 w 1511522"/>
                <a:gd name="connsiteY62" fmla="*/ 1298505 h 1969674"/>
                <a:gd name="connsiteX63" fmla="*/ 229934 w 1511522"/>
                <a:gd name="connsiteY63" fmla="*/ 1309116 h 1969674"/>
                <a:gd name="connsiteX64" fmla="*/ 269272 w 1511522"/>
                <a:gd name="connsiteY64" fmla="*/ 1328166 h 1969674"/>
                <a:gd name="connsiteX65" fmla="*/ 619315 w 1511522"/>
                <a:gd name="connsiteY65" fmla="*/ 1328166 h 1969674"/>
                <a:gd name="connsiteX66" fmla="*/ 619125 w 1511522"/>
                <a:gd name="connsiteY66" fmla="*/ 723138 h 1969674"/>
                <a:gd name="connsiteX67" fmla="*/ 274892 w 1511522"/>
                <a:gd name="connsiteY67" fmla="*/ 723138 h 1969674"/>
                <a:gd name="connsiteX68" fmla="*/ 255842 w 1511522"/>
                <a:gd name="connsiteY68" fmla="*/ 723805 h 1969674"/>
                <a:gd name="connsiteX69" fmla="*/ 225266 w 1511522"/>
                <a:gd name="connsiteY69" fmla="*/ 760190 h 1969674"/>
                <a:gd name="connsiteX70" fmla="*/ 256223 w 1511522"/>
                <a:gd name="connsiteY70" fmla="*/ 793623 h 1969674"/>
                <a:gd name="connsiteX71" fmla="*/ 281083 w 1511522"/>
                <a:gd name="connsiteY71" fmla="*/ 795052 h 1969674"/>
                <a:gd name="connsiteX72" fmla="*/ 936784 w 1511522"/>
                <a:gd name="connsiteY72" fmla="*/ 795052 h 1969674"/>
                <a:gd name="connsiteX73" fmla="*/ 980694 w 1511522"/>
                <a:gd name="connsiteY73" fmla="*/ 793242 h 1969674"/>
                <a:gd name="connsiteX74" fmla="*/ 1009269 w 1511522"/>
                <a:gd name="connsiteY74" fmla="*/ 769715 h 1969674"/>
                <a:gd name="connsiteX75" fmla="*/ 968978 w 1511522"/>
                <a:gd name="connsiteY75" fmla="*/ 723329 h 1969674"/>
                <a:gd name="connsiteX76" fmla="*/ 618935 w 1511522"/>
                <a:gd name="connsiteY76" fmla="*/ 723329 h 1969674"/>
                <a:gd name="connsiteX77" fmla="*/ 617220 w 1511522"/>
                <a:gd name="connsiteY77" fmla="*/ 973074 h 1969674"/>
                <a:gd name="connsiteX78" fmla="*/ 963168 w 1511522"/>
                <a:gd name="connsiteY78" fmla="*/ 973074 h 1969674"/>
                <a:gd name="connsiteX79" fmla="*/ 1012984 w 1511522"/>
                <a:gd name="connsiteY79" fmla="*/ 937260 h 1969674"/>
                <a:gd name="connsiteX80" fmla="*/ 964311 w 1511522"/>
                <a:gd name="connsiteY80" fmla="*/ 900398 h 1969674"/>
                <a:gd name="connsiteX81" fmla="*/ 276225 w 1511522"/>
                <a:gd name="connsiteY81" fmla="*/ 900398 h 1969674"/>
                <a:gd name="connsiteX82" fmla="*/ 257175 w 1511522"/>
                <a:gd name="connsiteY82" fmla="*/ 901160 h 1969674"/>
                <a:gd name="connsiteX83" fmla="*/ 224981 w 1511522"/>
                <a:gd name="connsiteY83" fmla="*/ 936212 h 1969674"/>
                <a:gd name="connsiteX84" fmla="*/ 256032 w 1511522"/>
                <a:gd name="connsiteY84" fmla="*/ 971550 h 1969674"/>
                <a:gd name="connsiteX85" fmla="*/ 277082 w 1511522"/>
                <a:gd name="connsiteY85" fmla="*/ 972788 h 1969674"/>
                <a:gd name="connsiteX86" fmla="*/ 617125 w 1511522"/>
                <a:gd name="connsiteY86" fmla="*/ 972788 h 1969674"/>
                <a:gd name="connsiteX87" fmla="*/ 619125 w 1511522"/>
                <a:gd name="connsiteY87" fmla="*/ 616839 h 1969674"/>
                <a:gd name="connsiteX88" fmla="*/ 934403 w 1511522"/>
                <a:gd name="connsiteY88" fmla="*/ 616839 h 1969674"/>
                <a:gd name="connsiteX89" fmla="*/ 982028 w 1511522"/>
                <a:gd name="connsiteY89" fmla="*/ 615696 h 1969674"/>
                <a:gd name="connsiteX90" fmla="*/ 1012003 w 1511522"/>
                <a:gd name="connsiteY90" fmla="*/ 577578 h 1969674"/>
                <a:gd name="connsiteX91" fmla="*/ 1007840 w 1511522"/>
                <a:gd name="connsiteY91" fmla="*/ 564833 h 1969674"/>
                <a:gd name="connsiteX92" fmla="*/ 967073 w 1511522"/>
                <a:gd name="connsiteY92" fmla="*/ 545783 h 1969674"/>
                <a:gd name="connsiteX93" fmla="*/ 273272 w 1511522"/>
                <a:gd name="connsiteY93" fmla="*/ 545783 h 1969674"/>
                <a:gd name="connsiteX94" fmla="*/ 254222 w 1511522"/>
                <a:gd name="connsiteY94" fmla="*/ 546735 h 1969674"/>
                <a:gd name="connsiteX95" fmla="*/ 225076 w 1511522"/>
                <a:gd name="connsiteY95" fmla="*/ 582168 h 1969674"/>
                <a:gd name="connsiteX96" fmla="*/ 253651 w 1511522"/>
                <a:gd name="connsiteY96" fmla="*/ 615696 h 1969674"/>
                <a:gd name="connsiteX97" fmla="*/ 280416 w 1511522"/>
                <a:gd name="connsiteY97" fmla="*/ 617030 h 1969674"/>
                <a:gd name="connsiteX98" fmla="*/ 619125 w 1511522"/>
                <a:gd name="connsiteY98" fmla="*/ 617030 h 1969674"/>
                <a:gd name="connsiteX99" fmla="*/ 807720 w 1511522"/>
                <a:gd name="connsiteY99" fmla="*/ 439007 h 1969674"/>
                <a:gd name="connsiteX100" fmla="*/ 849821 w 1511522"/>
                <a:gd name="connsiteY100" fmla="*/ 404717 h 1969674"/>
                <a:gd name="connsiteX101" fmla="*/ 808196 w 1511522"/>
                <a:gd name="connsiteY101" fmla="*/ 367760 h 1969674"/>
                <a:gd name="connsiteX102" fmla="*/ 560546 w 1511522"/>
                <a:gd name="connsiteY102" fmla="*/ 367760 h 1969674"/>
                <a:gd name="connsiteX103" fmla="*/ 431864 w 1511522"/>
                <a:gd name="connsiteY103" fmla="*/ 367760 h 1969674"/>
                <a:gd name="connsiteX104" fmla="*/ 404336 w 1511522"/>
                <a:gd name="connsiteY104" fmla="*/ 373571 h 1969674"/>
                <a:gd name="connsiteX105" fmla="*/ 388811 w 1511522"/>
                <a:gd name="connsiteY105" fmla="*/ 411671 h 1969674"/>
                <a:gd name="connsiteX106" fmla="*/ 425577 w 1511522"/>
                <a:gd name="connsiteY106" fmla="*/ 439007 h 1969674"/>
                <a:gd name="connsiteX107" fmla="*/ 619125 w 1511522"/>
                <a:gd name="connsiteY107" fmla="*/ 439007 h 1969674"/>
                <a:gd name="connsiteX108" fmla="*/ 807720 w 1511522"/>
                <a:gd name="connsiteY108" fmla="*/ 439007 h 1969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1511522" h="1969674">
                  <a:moveTo>
                    <a:pt x="24860" y="0"/>
                  </a:moveTo>
                  <a:lnTo>
                    <a:pt x="1213676" y="0"/>
                  </a:lnTo>
                  <a:cubicBezTo>
                    <a:pt x="1232726" y="12478"/>
                    <a:pt x="1238536" y="30099"/>
                    <a:pt x="1237298" y="52388"/>
                  </a:cubicBezTo>
                  <a:cubicBezTo>
                    <a:pt x="1235774" y="79724"/>
                    <a:pt x="1237298" y="107252"/>
                    <a:pt x="1237298" y="137446"/>
                  </a:cubicBezTo>
                  <a:lnTo>
                    <a:pt x="1325023" y="137446"/>
                  </a:lnTo>
                  <a:cubicBezTo>
                    <a:pt x="1363123" y="137446"/>
                    <a:pt x="1375124" y="149162"/>
                    <a:pt x="1375220" y="187928"/>
                  </a:cubicBezTo>
                  <a:cubicBezTo>
                    <a:pt x="1375220" y="215932"/>
                    <a:pt x="1375220" y="243935"/>
                    <a:pt x="1375220" y="273653"/>
                  </a:cubicBezTo>
                  <a:cubicBezTo>
                    <a:pt x="1405033" y="273653"/>
                    <a:pt x="1432370" y="273653"/>
                    <a:pt x="1459897" y="273653"/>
                  </a:cubicBezTo>
                  <a:cubicBezTo>
                    <a:pt x="1500473" y="273653"/>
                    <a:pt x="1511522" y="284512"/>
                    <a:pt x="1511522" y="324517"/>
                  </a:cubicBezTo>
                  <a:cubicBezTo>
                    <a:pt x="1511522" y="507206"/>
                    <a:pt x="1511522" y="689896"/>
                    <a:pt x="1511522" y="872585"/>
                  </a:cubicBezTo>
                  <a:cubicBezTo>
                    <a:pt x="1511522" y="1059209"/>
                    <a:pt x="1511522" y="1245775"/>
                    <a:pt x="1511522" y="1432274"/>
                  </a:cubicBezTo>
                  <a:cubicBezTo>
                    <a:pt x="1511522" y="1595847"/>
                    <a:pt x="1511522" y="1759334"/>
                    <a:pt x="1511522" y="1922717"/>
                  </a:cubicBezTo>
                  <a:cubicBezTo>
                    <a:pt x="1511522" y="1957197"/>
                    <a:pt x="1499711" y="1969389"/>
                    <a:pt x="1465707" y="1969675"/>
                  </a:cubicBezTo>
                  <a:lnTo>
                    <a:pt x="323088" y="1969675"/>
                  </a:lnTo>
                  <a:cubicBezTo>
                    <a:pt x="286226" y="1969675"/>
                    <a:pt x="274606" y="1958150"/>
                    <a:pt x="274701" y="1922050"/>
                  </a:cubicBezTo>
                  <a:cubicBezTo>
                    <a:pt x="274701" y="1892808"/>
                    <a:pt x="274701" y="1863662"/>
                    <a:pt x="274701" y="1833563"/>
                  </a:cubicBezTo>
                  <a:cubicBezTo>
                    <a:pt x="265176" y="1833563"/>
                    <a:pt x="259175" y="1832610"/>
                    <a:pt x="252889" y="1832515"/>
                  </a:cubicBezTo>
                  <a:cubicBezTo>
                    <a:pt x="227838" y="1832515"/>
                    <a:pt x="202883" y="1832515"/>
                    <a:pt x="177832" y="1832515"/>
                  </a:cubicBezTo>
                  <a:cubicBezTo>
                    <a:pt x="152781" y="1832515"/>
                    <a:pt x="138017" y="1818799"/>
                    <a:pt x="136874" y="1792224"/>
                  </a:cubicBezTo>
                  <a:cubicBezTo>
                    <a:pt x="136874" y="1780699"/>
                    <a:pt x="136874" y="1769174"/>
                    <a:pt x="136874" y="1757648"/>
                  </a:cubicBezTo>
                  <a:lnTo>
                    <a:pt x="136874" y="1696307"/>
                  </a:lnTo>
                  <a:lnTo>
                    <a:pt x="66675" y="1696307"/>
                  </a:lnTo>
                  <a:cubicBezTo>
                    <a:pt x="6572" y="1696307"/>
                    <a:pt x="0" y="1689926"/>
                    <a:pt x="0" y="1630871"/>
                  </a:cubicBezTo>
                  <a:cubicBezTo>
                    <a:pt x="0" y="1103824"/>
                    <a:pt x="0" y="576770"/>
                    <a:pt x="0" y="49720"/>
                  </a:cubicBezTo>
                  <a:cubicBezTo>
                    <a:pt x="0" y="27908"/>
                    <a:pt x="5715" y="11239"/>
                    <a:pt x="24860" y="0"/>
                  </a:cubicBezTo>
                  <a:close/>
                  <a:moveTo>
                    <a:pt x="72485" y="1622584"/>
                  </a:moveTo>
                  <a:lnTo>
                    <a:pt x="1164241" y="1622584"/>
                  </a:lnTo>
                  <a:lnTo>
                    <a:pt x="1164241" y="74105"/>
                  </a:lnTo>
                  <a:lnTo>
                    <a:pt x="72581" y="74105"/>
                  </a:lnTo>
                  <a:close/>
                  <a:moveTo>
                    <a:pt x="1301210" y="1760315"/>
                  </a:moveTo>
                  <a:lnTo>
                    <a:pt x="1301210" y="210312"/>
                  </a:lnTo>
                  <a:lnTo>
                    <a:pt x="1237107" y="210312"/>
                  </a:lnTo>
                  <a:lnTo>
                    <a:pt x="1237107" y="1643063"/>
                  </a:lnTo>
                  <a:cubicBezTo>
                    <a:pt x="1237107" y="1684782"/>
                    <a:pt x="1226534" y="1695926"/>
                    <a:pt x="1185577" y="1696022"/>
                  </a:cubicBezTo>
                  <a:lnTo>
                    <a:pt x="233077" y="1696022"/>
                  </a:lnTo>
                  <a:lnTo>
                    <a:pt x="210693" y="1696022"/>
                  </a:lnTo>
                  <a:lnTo>
                    <a:pt x="210693" y="1760125"/>
                  </a:lnTo>
                  <a:close/>
                  <a:moveTo>
                    <a:pt x="347853" y="1896237"/>
                  </a:moveTo>
                  <a:lnTo>
                    <a:pt x="1438751" y="1896237"/>
                  </a:lnTo>
                  <a:lnTo>
                    <a:pt x="1438751" y="347186"/>
                  </a:lnTo>
                  <a:lnTo>
                    <a:pt x="1374839" y="347186"/>
                  </a:lnTo>
                  <a:lnTo>
                    <a:pt x="1374839" y="364998"/>
                  </a:lnTo>
                  <a:cubicBezTo>
                    <a:pt x="1374839" y="836295"/>
                    <a:pt x="1374839" y="1307592"/>
                    <a:pt x="1374839" y="1778889"/>
                  </a:cubicBezTo>
                  <a:cubicBezTo>
                    <a:pt x="1374839" y="1821466"/>
                    <a:pt x="1364171" y="1832420"/>
                    <a:pt x="1321784" y="1832420"/>
                  </a:cubicBezTo>
                  <a:lnTo>
                    <a:pt x="347853" y="1832420"/>
                  </a:lnTo>
                  <a:close/>
                  <a:moveTo>
                    <a:pt x="617220" y="1150430"/>
                  </a:moveTo>
                  <a:cubicBezTo>
                    <a:pt x="733806" y="1150430"/>
                    <a:pt x="850392" y="1150430"/>
                    <a:pt x="966978" y="1150430"/>
                  </a:cubicBezTo>
                  <a:cubicBezTo>
                    <a:pt x="986028" y="1150430"/>
                    <a:pt x="1002792" y="1145858"/>
                    <a:pt x="1010031" y="1125855"/>
                  </a:cubicBezTo>
                  <a:cubicBezTo>
                    <a:pt x="1019556" y="1099090"/>
                    <a:pt x="1000506" y="1078230"/>
                    <a:pt x="966026" y="1078230"/>
                  </a:cubicBezTo>
                  <a:cubicBezTo>
                    <a:pt x="735394" y="1078230"/>
                    <a:pt x="504794" y="1078230"/>
                    <a:pt x="274225" y="1078230"/>
                  </a:cubicBezTo>
                  <a:cubicBezTo>
                    <a:pt x="266564" y="1078230"/>
                    <a:pt x="258928" y="1079087"/>
                    <a:pt x="251460" y="1080802"/>
                  </a:cubicBezTo>
                  <a:cubicBezTo>
                    <a:pt x="236354" y="1083659"/>
                    <a:pt x="225357" y="1096766"/>
                    <a:pt x="225171" y="1112139"/>
                  </a:cubicBezTo>
                  <a:cubicBezTo>
                    <a:pt x="223014" y="1127446"/>
                    <a:pt x="232239" y="1142067"/>
                    <a:pt x="246983" y="1146715"/>
                  </a:cubicBezTo>
                  <a:cubicBezTo>
                    <a:pt x="255461" y="1149487"/>
                    <a:pt x="264360" y="1150744"/>
                    <a:pt x="273272" y="1150430"/>
                  </a:cubicBezTo>
                  <a:cubicBezTo>
                    <a:pt x="387572" y="1150430"/>
                    <a:pt x="502222" y="1150430"/>
                    <a:pt x="617220" y="1150430"/>
                  </a:cubicBezTo>
                  <a:close/>
                  <a:moveTo>
                    <a:pt x="884492" y="1327690"/>
                  </a:moveTo>
                  <a:cubicBezTo>
                    <a:pt x="915257" y="1327690"/>
                    <a:pt x="946023" y="1327690"/>
                    <a:pt x="976789" y="1327690"/>
                  </a:cubicBezTo>
                  <a:cubicBezTo>
                    <a:pt x="996229" y="1328871"/>
                    <a:pt x="1012946" y="1314079"/>
                    <a:pt x="1014127" y="1294638"/>
                  </a:cubicBezTo>
                  <a:cubicBezTo>
                    <a:pt x="1015308" y="1275198"/>
                    <a:pt x="1000516" y="1258481"/>
                    <a:pt x="981075" y="1257300"/>
                  </a:cubicBezTo>
                  <a:cubicBezTo>
                    <a:pt x="974112" y="1256252"/>
                    <a:pt x="967073" y="1255776"/>
                    <a:pt x="960025" y="1255871"/>
                  </a:cubicBezTo>
                  <a:cubicBezTo>
                    <a:pt x="733075" y="1255871"/>
                    <a:pt x="506095" y="1255871"/>
                    <a:pt x="279083" y="1255871"/>
                  </a:cubicBezTo>
                  <a:cubicBezTo>
                    <a:pt x="270144" y="1255662"/>
                    <a:pt x="261208" y="1256367"/>
                    <a:pt x="252413" y="1257967"/>
                  </a:cubicBezTo>
                  <a:cubicBezTo>
                    <a:pt x="233869" y="1261815"/>
                    <a:pt x="221955" y="1279960"/>
                    <a:pt x="225803" y="1298505"/>
                  </a:cubicBezTo>
                  <a:cubicBezTo>
                    <a:pt x="226579" y="1302248"/>
                    <a:pt x="227975" y="1305839"/>
                    <a:pt x="229934" y="1309116"/>
                  </a:cubicBezTo>
                  <a:cubicBezTo>
                    <a:pt x="238697" y="1324451"/>
                    <a:pt x="252889" y="1328166"/>
                    <a:pt x="269272" y="1328166"/>
                  </a:cubicBezTo>
                  <a:cubicBezTo>
                    <a:pt x="385984" y="1328166"/>
                    <a:pt x="502666" y="1328166"/>
                    <a:pt x="619315" y="1328166"/>
                  </a:cubicBezTo>
                  <a:close/>
                  <a:moveTo>
                    <a:pt x="619125" y="723138"/>
                  </a:moveTo>
                  <a:cubicBezTo>
                    <a:pt x="504444" y="723138"/>
                    <a:pt x="389699" y="723138"/>
                    <a:pt x="274892" y="723138"/>
                  </a:cubicBezTo>
                  <a:cubicBezTo>
                    <a:pt x="268534" y="722840"/>
                    <a:pt x="262162" y="723064"/>
                    <a:pt x="255842" y="723805"/>
                  </a:cubicBezTo>
                  <a:cubicBezTo>
                    <a:pt x="237912" y="726450"/>
                    <a:pt x="224783" y="742073"/>
                    <a:pt x="225266" y="760190"/>
                  </a:cubicBezTo>
                  <a:cubicBezTo>
                    <a:pt x="225445" y="777640"/>
                    <a:pt x="238838" y="792105"/>
                    <a:pt x="256223" y="793623"/>
                  </a:cubicBezTo>
                  <a:cubicBezTo>
                    <a:pt x="264457" y="794769"/>
                    <a:pt x="272771" y="795246"/>
                    <a:pt x="281083" y="795052"/>
                  </a:cubicBezTo>
                  <a:cubicBezTo>
                    <a:pt x="499650" y="795052"/>
                    <a:pt x="718216" y="795052"/>
                    <a:pt x="936784" y="795052"/>
                  </a:cubicBezTo>
                  <a:cubicBezTo>
                    <a:pt x="951431" y="796573"/>
                    <a:pt x="966226" y="795963"/>
                    <a:pt x="980694" y="793242"/>
                  </a:cubicBezTo>
                  <a:cubicBezTo>
                    <a:pt x="992848" y="789292"/>
                    <a:pt x="1003059" y="780886"/>
                    <a:pt x="1009269" y="769715"/>
                  </a:cubicBezTo>
                  <a:cubicBezTo>
                    <a:pt x="1020318" y="744950"/>
                    <a:pt x="1000506" y="723329"/>
                    <a:pt x="968978" y="723329"/>
                  </a:cubicBezTo>
                  <a:cubicBezTo>
                    <a:pt x="852328" y="723329"/>
                    <a:pt x="735647" y="723329"/>
                    <a:pt x="618935" y="723329"/>
                  </a:cubicBezTo>
                  <a:close/>
                  <a:moveTo>
                    <a:pt x="617220" y="973074"/>
                  </a:moveTo>
                  <a:lnTo>
                    <a:pt x="963168" y="973074"/>
                  </a:lnTo>
                  <a:cubicBezTo>
                    <a:pt x="994124" y="973074"/>
                    <a:pt x="1012317" y="959930"/>
                    <a:pt x="1012984" y="937260"/>
                  </a:cubicBezTo>
                  <a:cubicBezTo>
                    <a:pt x="1013651" y="914590"/>
                    <a:pt x="994791" y="900589"/>
                    <a:pt x="964311" y="900398"/>
                  </a:cubicBezTo>
                  <a:lnTo>
                    <a:pt x="276225" y="900398"/>
                  </a:lnTo>
                  <a:cubicBezTo>
                    <a:pt x="269865" y="900179"/>
                    <a:pt x="263498" y="900434"/>
                    <a:pt x="257175" y="901160"/>
                  </a:cubicBezTo>
                  <a:cubicBezTo>
                    <a:pt x="239270" y="903310"/>
                    <a:pt x="225603" y="918189"/>
                    <a:pt x="224981" y="936212"/>
                  </a:cubicBezTo>
                  <a:cubicBezTo>
                    <a:pt x="224672" y="954234"/>
                    <a:pt x="238118" y="969540"/>
                    <a:pt x="256032" y="971550"/>
                  </a:cubicBezTo>
                  <a:cubicBezTo>
                    <a:pt x="262994" y="972636"/>
                    <a:pt x="270042" y="973045"/>
                    <a:pt x="277082" y="972788"/>
                  </a:cubicBezTo>
                  <a:lnTo>
                    <a:pt x="617125" y="972788"/>
                  </a:lnTo>
                  <a:close/>
                  <a:moveTo>
                    <a:pt x="619125" y="616839"/>
                  </a:moveTo>
                  <a:lnTo>
                    <a:pt x="934403" y="616839"/>
                  </a:lnTo>
                  <a:cubicBezTo>
                    <a:pt x="950285" y="617496"/>
                    <a:pt x="966197" y="617115"/>
                    <a:pt x="982028" y="615696"/>
                  </a:cubicBezTo>
                  <a:cubicBezTo>
                    <a:pt x="1000830" y="613448"/>
                    <a:pt x="1014251" y="596381"/>
                    <a:pt x="1012003" y="577578"/>
                  </a:cubicBezTo>
                  <a:cubicBezTo>
                    <a:pt x="1011469" y="573096"/>
                    <a:pt x="1010050" y="568765"/>
                    <a:pt x="1007840" y="564833"/>
                  </a:cubicBezTo>
                  <a:cubicBezTo>
                    <a:pt x="999268" y="548164"/>
                    <a:pt x="984028" y="545783"/>
                    <a:pt x="967073" y="545783"/>
                  </a:cubicBezTo>
                  <a:lnTo>
                    <a:pt x="273272" y="545783"/>
                  </a:lnTo>
                  <a:cubicBezTo>
                    <a:pt x="266907" y="545580"/>
                    <a:pt x="260535" y="545898"/>
                    <a:pt x="254222" y="546735"/>
                  </a:cubicBezTo>
                  <a:cubicBezTo>
                    <a:pt x="237139" y="549813"/>
                    <a:pt x="224800" y="564813"/>
                    <a:pt x="225076" y="582168"/>
                  </a:cubicBezTo>
                  <a:cubicBezTo>
                    <a:pt x="225327" y="598751"/>
                    <a:pt x="237317" y="612819"/>
                    <a:pt x="253651" y="615696"/>
                  </a:cubicBezTo>
                  <a:cubicBezTo>
                    <a:pt x="262526" y="616809"/>
                    <a:pt x="271474" y="617255"/>
                    <a:pt x="280416" y="617030"/>
                  </a:cubicBezTo>
                  <a:lnTo>
                    <a:pt x="619125" y="617030"/>
                  </a:lnTo>
                  <a:close/>
                  <a:moveTo>
                    <a:pt x="807720" y="439007"/>
                  </a:moveTo>
                  <a:cubicBezTo>
                    <a:pt x="834295" y="439007"/>
                    <a:pt x="849059" y="426434"/>
                    <a:pt x="849821" y="404717"/>
                  </a:cubicBezTo>
                  <a:cubicBezTo>
                    <a:pt x="850583" y="383000"/>
                    <a:pt x="835628" y="368808"/>
                    <a:pt x="808196" y="367760"/>
                  </a:cubicBezTo>
                  <a:lnTo>
                    <a:pt x="560546" y="367760"/>
                  </a:lnTo>
                  <a:cubicBezTo>
                    <a:pt x="517684" y="367760"/>
                    <a:pt x="474821" y="367760"/>
                    <a:pt x="431864" y="367760"/>
                  </a:cubicBezTo>
                  <a:cubicBezTo>
                    <a:pt x="422351" y="367416"/>
                    <a:pt x="412898" y="369412"/>
                    <a:pt x="404336" y="373571"/>
                  </a:cubicBezTo>
                  <a:cubicBezTo>
                    <a:pt x="390446" y="380679"/>
                    <a:pt x="383845" y="396878"/>
                    <a:pt x="388811" y="411671"/>
                  </a:cubicBezTo>
                  <a:cubicBezTo>
                    <a:pt x="392404" y="428760"/>
                    <a:pt x="408177" y="440487"/>
                    <a:pt x="425577" y="439007"/>
                  </a:cubicBezTo>
                  <a:lnTo>
                    <a:pt x="619125" y="439007"/>
                  </a:lnTo>
                  <a:cubicBezTo>
                    <a:pt x="682181" y="439103"/>
                    <a:pt x="744950" y="439198"/>
                    <a:pt x="807720" y="439007"/>
                  </a:cubicBezTo>
                  <a:close/>
                </a:path>
              </a:pathLst>
            </a:custGeom>
            <a:solidFill>
              <a:srgbClr val="7A1F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Рисунок 15">
            <a:extLst>
              <a:ext uri="{FF2B5EF4-FFF2-40B4-BE49-F238E27FC236}">
                <a16:creationId xmlns:a16="http://schemas.microsoft.com/office/drawing/2014/main" id="{4EDE39AD-06EB-8F61-C599-528CEAA1F270}"/>
              </a:ext>
            </a:extLst>
          </p:cNvPr>
          <p:cNvSpPr/>
          <p:nvPr/>
        </p:nvSpPr>
        <p:spPr>
          <a:xfrm>
            <a:off x="17835253" y="5842116"/>
            <a:ext cx="570695" cy="743676"/>
          </a:xfrm>
          <a:custGeom>
            <a:avLst/>
            <a:gdLst>
              <a:gd name="connsiteX0" fmla="*/ 24860 w 1511522"/>
              <a:gd name="connsiteY0" fmla="*/ 0 h 1969674"/>
              <a:gd name="connsiteX1" fmla="*/ 1213676 w 1511522"/>
              <a:gd name="connsiteY1" fmla="*/ 0 h 1969674"/>
              <a:gd name="connsiteX2" fmla="*/ 1237298 w 1511522"/>
              <a:gd name="connsiteY2" fmla="*/ 52388 h 1969674"/>
              <a:gd name="connsiteX3" fmla="*/ 1237298 w 1511522"/>
              <a:gd name="connsiteY3" fmla="*/ 137446 h 1969674"/>
              <a:gd name="connsiteX4" fmla="*/ 1325023 w 1511522"/>
              <a:gd name="connsiteY4" fmla="*/ 137446 h 1969674"/>
              <a:gd name="connsiteX5" fmla="*/ 1375220 w 1511522"/>
              <a:gd name="connsiteY5" fmla="*/ 187928 h 1969674"/>
              <a:gd name="connsiteX6" fmla="*/ 1375220 w 1511522"/>
              <a:gd name="connsiteY6" fmla="*/ 273653 h 1969674"/>
              <a:gd name="connsiteX7" fmla="*/ 1459897 w 1511522"/>
              <a:gd name="connsiteY7" fmla="*/ 273653 h 1969674"/>
              <a:gd name="connsiteX8" fmla="*/ 1511522 w 1511522"/>
              <a:gd name="connsiteY8" fmla="*/ 324517 h 1969674"/>
              <a:gd name="connsiteX9" fmla="*/ 1511522 w 1511522"/>
              <a:gd name="connsiteY9" fmla="*/ 872585 h 1969674"/>
              <a:gd name="connsiteX10" fmla="*/ 1511522 w 1511522"/>
              <a:gd name="connsiteY10" fmla="*/ 1432274 h 1969674"/>
              <a:gd name="connsiteX11" fmla="*/ 1511522 w 1511522"/>
              <a:gd name="connsiteY11" fmla="*/ 1922717 h 1969674"/>
              <a:gd name="connsiteX12" fmla="*/ 1465707 w 1511522"/>
              <a:gd name="connsiteY12" fmla="*/ 1969675 h 1969674"/>
              <a:gd name="connsiteX13" fmla="*/ 323088 w 1511522"/>
              <a:gd name="connsiteY13" fmla="*/ 1969675 h 1969674"/>
              <a:gd name="connsiteX14" fmla="*/ 274701 w 1511522"/>
              <a:gd name="connsiteY14" fmla="*/ 1922050 h 1969674"/>
              <a:gd name="connsiteX15" fmla="*/ 274701 w 1511522"/>
              <a:gd name="connsiteY15" fmla="*/ 1833563 h 1969674"/>
              <a:gd name="connsiteX16" fmla="*/ 252889 w 1511522"/>
              <a:gd name="connsiteY16" fmla="*/ 1832515 h 1969674"/>
              <a:gd name="connsiteX17" fmla="*/ 177832 w 1511522"/>
              <a:gd name="connsiteY17" fmla="*/ 1832515 h 1969674"/>
              <a:gd name="connsiteX18" fmla="*/ 136874 w 1511522"/>
              <a:gd name="connsiteY18" fmla="*/ 1792224 h 1969674"/>
              <a:gd name="connsiteX19" fmla="*/ 136874 w 1511522"/>
              <a:gd name="connsiteY19" fmla="*/ 1757648 h 1969674"/>
              <a:gd name="connsiteX20" fmla="*/ 136874 w 1511522"/>
              <a:gd name="connsiteY20" fmla="*/ 1696307 h 1969674"/>
              <a:gd name="connsiteX21" fmla="*/ 66675 w 1511522"/>
              <a:gd name="connsiteY21" fmla="*/ 1696307 h 1969674"/>
              <a:gd name="connsiteX22" fmla="*/ 0 w 1511522"/>
              <a:gd name="connsiteY22" fmla="*/ 1630871 h 1969674"/>
              <a:gd name="connsiteX23" fmla="*/ 0 w 1511522"/>
              <a:gd name="connsiteY23" fmla="*/ 49720 h 1969674"/>
              <a:gd name="connsiteX24" fmla="*/ 24860 w 1511522"/>
              <a:gd name="connsiteY24" fmla="*/ 0 h 1969674"/>
              <a:gd name="connsiteX25" fmla="*/ 72485 w 1511522"/>
              <a:gd name="connsiteY25" fmla="*/ 1622584 h 1969674"/>
              <a:gd name="connsiteX26" fmla="*/ 1164241 w 1511522"/>
              <a:gd name="connsiteY26" fmla="*/ 1622584 h 1969674"/>
              <a:gd name="connsiteX27" fmla="*/ 1164241 w 1511522"/>
              <a:gd name="connsiteY27" fmla="*/ 74105 h 1969674"/>
              <a:gd name="connsiteX28" fmla="*/ 72581 w 1511522"/>
              <a:gd name="connsiteY28" fmla="*/ 74105 h 1969674"/>
              <a:gd name="connsiteX29" fmla="*/ 1301210 w 1511522"/>
              <a:gd name="connsiteY29" fmla="*/ 1760315 h 1969674"/>
              <a:gd name="connsiteX30" fmla="*/ 1301210 w 1511522"/>
              <a:gd name="connsiteY30" fmla="*/ 210312 h 1969674"/>
              <a:gd name="connsiteX31" fmla="*/ 1237107 w 1511522"/>
              <a:gd name="connsiteY31" fmla="*/ 210312 h 1969674"/>
              <a:gd name="connsiteX32" fmla="*/ 1237107 w 1511522"/>
              <a:gd name="connsiteY32" fmla="*/ 1643063 h 1969674"/>
              <a:gd name="connsiteX33" fmla="*/ 1185577 w 1511522"/>
              <a:gd name="connsiteY33" fmla="*/ 1696022 h 1969674"/>
              <a:gd name="connsiteX34" fmla="*/ 233077 w 1511522"/>
              <a:gd name="connsiteY34" fmla="*/ 1696022 h 1969674"/>
              <a:gd name="connsiteX35" fmla="*/ 210693 w 1511522"/>
              <a:gd name="connsiteY35" fmla="*/ 1696022 h 1969674"/>
              <a:gd name="connsiteX36" fmla="*/ 210693 w 1511522"/>
              <a:gd name="connsiteY36" fmla="*/ 1760125 h 1969674"/>
              <a:gd name="connsiteX37" fmla="*/ 347853 w 1511522"/>
              <a:gd name="connsiteY37" fmla="*/ 1896237 h 1969674"/>
              <a:gd name="connsiteX38" fmla="*/ 1438751 w 1511522"/>
              <a:gd name="connsiteY38" fmla="*/ 1896237 h 1969674"/>
              <a:gd name="connsiteX39" fmla="*/ 1438751 w 1511522"/>
              <a:gd name="connsiteY39" fmla="*/ 347186 h 1969674"/>
              <a:gd name="connsiteX40" fmla="*/ 1374839 w 1511522"/>
              <a:gd name="connsiteY40" fmla="*/ 347186 h 1969674"/>
              <a:gd name="connsiteX41" fmla="*/ 1374839 w 1511522"/>
              <a:gd name="connsiteY41" fmla="*/ 364998 h 1969674"/>
              <a:gd name="connsiteX42" fmla="*/ 1374839 w 1511522"/>
              <a:gd name="connsiteY42" fmla="*/ 1778889 h 1969674"/>
              <a:gd name="connsiteX43" fmla="*/ 1321784 w 1511522"/>
              <a:gd name="connsiteY43" fmla="*/ 1832420 h 1969674"/>
              <a:gd name="connsiteX44" fmla="*/ 347853 w 1511522"/>
              <a:gd name="connsiteY44" fmla="*/ 1832420 h 1969674"/>
              <a:gd name="connsiteX45" fmla="*/ 617220 w 1511522"/>
              <a:gd name="connsiteY45" fmla="*/ 1150430 h 1969674"/>
              <a:gd name="connsiteX46" fmla="*/ 966978 w 1511522"/>
              <a:gd name="connsiteY46" fmla="*/ 1150430 h 1969674"/>
              <a:gd name="connsiteX47" fmla="*/ 1010031 w 1511522"/>
              <a:gd name="connsiteY47" fmla="*/ 1125855 h 1969674"/>
              <a:gd name="connsiteX48" fmla="*/ 966026 w 1511522"/>
              <a:gd name="connsiteY48" fmla="*/ 1078230 h 1969674"/>
              <a:gd name="connsiteX49" fmla="*/ 274225 w 1511522"/>
              <a:gd name="connsiteY49" fmla="*/ 1078230 h 1969674"/>
              <a:gd name="connsiteX50" fmla="*/ 251460 w 1511522"/>
              <a:gd name="connsiteY50" fmla="*/ 1080802 h 1969674"/>
              <a:gd name="connsiteX51" fmla="*/ 225171 w 1511522"/>
              <a:gd name="connsiteY51" fmla="*/ 1112139 h 1969674"/>
              <a:gd name="connsiteX52" fmla="*/ 246983 w 1511522"/>
              <a:gd name="connsiteY52" fmla="*/ 1146715 h 1969674"/>
              <a:gd name="connsiteX53" fmla="*/ 273272 w 1511522"/>
              <a:gd name="connsiteY53" fmla="*/ 1150430 h 1969674"/>
              <a:gd name="connsiteX54" fmla="*/ 617220 w 1511522"/>
              <a:gd name="connsiteY54" fmla="*/ 1150430 h 1969674"/>
              <a:gd name="connsiteX55" fmla="*/ 884492 w 1511522"/>
              <a:gd name="connsiteY55" fmla="*/ 1327690 h 1969674"/>
              <a:gd name="connsiteX56" fmla="*/ 976789 w 1511522"/>
              <a:gd name="connsiteY56" fmla="*/ 1327690 h 1969674"/>
              <a:gd name="connsiteX57" fmla="*/ 1014127 w 1511522"/>
              <a:gd name="connsiteY57" fmla="*/ 1294638 h 1969674"/>
              <a:gd name="connsiteX58" fmla="*/ 981075 w 1511522"/>
              <a:gd name="connsiteY58" fmla="*/ 1257300 h 1969674"/>
              <a:gd name="connsiteX59" fmla="*/ 960025 w 1511522"/>
              <a:gd name="connsiteY59" fmla="*/ 1255871 h 1969674"/>
              <a:gd name="connsiteX60" fmla="*/ 279083 w 1511522"/>
              <a:gd name="connsiteY60" fmla="*/ 1255871 h 1969674"/>
              <a:gd name="connsiteX61" fmla="*/ 252413 w 1511522"/>
              <a:gd name="connsiteY61" fmla="*/ 1257967 h 1969674"/>
              <a:gd name="connsiteX62" fmla="*/ 225803 w 1511522"/>
              <a:gd name="connsiteY62" fmla="*/ 1298505 h 1969674"/>
              <a:gd name="connsiteX63" fmla="*/ 229934 w 1511522"/>
              <a:gd name="connsiteY63" fmla="*/ 1309116 h 1969674"/>
              <a:gd name="connsiteX64" fmla="*/ 269272 w 1511522"/>
              <a:gd name="connsiteY64" fmla="*/ 1328166 h 1969674"/>
              <a:gd name="connsiteX65" fmla="*/ 619315 w 1511522"/>
              <a:gd name="connsiteY65" fmla="*/ 1328166 h 1969674"/>
              <a:gd name="connsiteX66" fmla="*/ 619125 w 1511522"/>
              <a:gd name="connsiteY66" fmla="*/ 723138 h 1969674"/>
              <a:gd name="connsiteX67" fmla="*/ 274892 w 1511522"/>
              <a:gd name="connsiteY67" fmla="*/ 723138 h 1969674"/>
              <a:gd name="connsiteX68" fmla="*/ 255842 w 1511522"/>
              <a:gd name="connsiteY68" fmla="*/ 723805 h 1969674"/>
              <a:gd name="connsiteX69" fmla="*/ 225266 w 1511522"/>
              <a:gd name="connsiteY69" fmla="*/ 760190 h 1969674"/>
              <a:gd name="connsiteX70" fmla="*/ 256223 w 1511522"/>
              <a:gd name="connsiteY70" fmla="*/ 793623 h 1969674"/>
              <a:gd name="connsiteX71" fmla="*/ 281083 w 1511522"/>
              <a:gd name="connsiteY71" fmla="*/ 795052 h 1969674"/>
              <a:gd name="connsiteX72" fmla="*/ 936784 w 1511522"/>
              <a:gd name="connsiteY72" fmla="*/ 795052 h 1969674"/>
              <a:gd name="connsiteX73" fmla="*/ 980694 w 1511522"/>
              <a:gd name="connsiteY73" fmla="*/ 793242 h 1969674"/>
              <a:gd name="connsiteX74" fmla="*/ 1009269 w 1511522"/>
              <a:gd name="connsiteY74" fmla="*/ 769715 h 1969674"/>
              <a:gd name="connsiteX75" fmla="*/ 968978 w 1511522"/>
              <a:gd name="connsiteY75" fmla="*/ 723329 h 1969674"/>
              <a:gd name="connsiteX76" fmla="*/ 618935 w 1511522"/>
              <a:gd name="connsiteY76" fmla="*/ 723329 h 1969674"/>
              <a:gd name="connsiteX77" fmla="*/ 617220 w 1511522"/>
              <a:gd name="connsiteY77" fmla="*/ 973074 h 1969674"/>
              <a:gd name="connsiteX78" fmla="*/ 963168 w 1511522"/>
              <a:gd name="connsiteY78" fmla="*/ 973074 h 1969674"/>
              <a:gd name="connsiteX79" fmla="*/ 1012984 w 1511522"/>
              <a:gd name="connsiteY79" fmla="*/ 937260 h 1969674"/>
              <a:gd name="connsiteX80" fmla="*/ 964311 w 1511522"/>
              <a:gd name="connsiteY80" fmla="*/ 900398 h 1969674"/>
              <a:gd name="connsiteX81" fmla="*/ 276225 w 1511522"/>
              <a:gd name="connsiteY81" fmla="*/ 900398 h 1969674"/>
              <a:gd name="connsiteX82" fmla="*/ 257175 w 1511522"/>
              <a:gd name="connsiteY82" fmla="*/ 901160 h 1969674"/>
              <a:gd name="connsiteX83" fmla="*/ 224981 w 1511522"/>
              <a:gd name="connsiteY83" fmla="*/ 936212 h 1969674"/>
              <a:gd name="connsiteX84" fmla="*/ 256032 w 1511522"/>
              <a:gd name="connsiteY84" fmla="*/ 971550 h 1969674"/>
              <a:gd name="connsiteX85" fmla="*/ 277082 w 1511522"/>
              <a:gd name="connsiteY85" fmla="*/ 972788 h 1969674"/>
              <a:gd name="connsiteX86" fmla="*/ 617125 w 1511522"/>
              <a:gd name="connsiteY86" fmla="*/ 972788 h 1969674"/>
              <a:gd name="connsiteX87" fmla="*/ 619125 w 1511522"/>
              <a:gd name="connsiteY87" fmla="*/ 616839 h 1969674"/>
              <a:gd name="connsiteX88" fmla="*/ 934403 w 1511522"/>
              <a:gd name="connsiteY88" fmla="*/ 616839 h 1969674"/>
              <a:gd name="connsiteX89" fmla="*/ 982028 w 1511522"/>
              <a:gd name="connsiteY89" fmla="*/ 615696 h 1969674"/>
              <a:gd name="connsiteX90" fmla="*/ 1012003 w 1511522"/>
              <a:gd name="connsiteY90" fmla="*/ 577578 h 1969674"/>
              <a:gd name="connsiteX91" fmla="*/ 1007840 w 1511522"/>
              <a:gd name="connsiteY91" fmla="*/ 564833 h 1969674"/>
              <a:gd name="connsiteX92" fmla="*/ 967073 w 1511522"/>
              <a:gd name="connsiteY92" fmla="*/ 545783 h 1969674"/>
              <a:gd name="connsiteX93" fmla="*/ 273272 w 1511522"/>
              <a:gd name="connsiteY93" fmla="*/ 545783 h 1969674"/>
              <a:gd name="connsiteX94" fmla="*/ 254222 w 1511522"/>
              <a:gd name="connsiteY94" fmla="*/ 546735 h 1969674"/>
              <a:gd name="connsiteX95" fmla="*/ 225076 w 1511522"/>
              <a:gd name="connsiteY95" fmla="*/ 582168 h 1969674"/>
              <a:gd name="connsiteX96" fmla="*/ 253651 w 1511522"/>
              <a:gd name="connsiteY96" fmla="*/ 615696 h 1969674"/>
              <a:gd name="connsiteX97" fmla="*/ 280416 w 1511522"/>
              <a:gd name="connsiteY97" fmla="*/ 617030 h 1969674"/>
              <a:gd name="connsiteX98" fmla="*/ 619125 w 1511522"/>
              <a:gd name="connsiteY98" fmla="*/ 617030 h 1969674"/>
              <a:gd name="connsiteX99" fmla="*/ 807720 w 1511522"/>
              <a:gd name="connsiteY99" fmla="*/ 439007 h 1969674"/>
              <a:gd name="connsiteX100" fmla="*/ 849821 w 1511522"/>
              <a:gd name="connsiteY100" fmla="*/ 404717 h 1969674"/>
              <a:gd name="connsiteX101" fmla="*/ 808196 w 1511522"/>
              <a:gd name="connsiteY101" fmla="*/ 367760 h 1969674"/>
              <a:gd name="connsiteX102" fmla="*/ 560546 w 1511522"/>
              <a:gd name="connsiteY102" fmla="*/ 367760 h 1969674"/>
              <a:gd name="connsiteX103" fmla="*/ 431864 w 1511522"/>
              <a:gd name="connsiteY103" fmla="*/ 367760 h 1969674"/>
              <a:gd name="connsiteX104" fmla="*/ 404336 w 1511522"/>
              <a:gd name="connsiteY104" fmla="*/ 373571 h 1969674"/>
              <a:gd name="connsiteX105" fmla="*/ 388811 w 1511522"/>
              <a:gd name="connsiteY105" fmla="*/ 411671 h 1969674"/>
              <a:gd name="connsiteX106" fmla="*/ 425577 w 1511522"/>
              <a:gd name="connsiteY106" fmla="*/ 439007 h 1969674"/>
              <a:gd name="connsiteX107" fmla="*/ 619125 w 1511522"/>
              <a:gd name="connsiteY107" fmla="*/ 439007 h 1969674"/>
              <a:gd name="connsiteX108" fmla="*/ 807720 w 1511522"/>
              <a:gd name="connsiteY108" fmla="*/ 439007 h 1969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511522" h="1969674">
                <a:moveTo>
                  <a:pt x="24860" y="0"/>
                </a:moveTo>
                <a:lnTo>
                  <a:pt x="1213676" y="0"/>
                </a:lnTo>
                <a:cubicBezTo>
                  <a:pt x="1232726" y="12478"/>
                  <a:pt x="1238536" y="30099"/>
                  <a:pt x="1237298" y="52388"/>
                </a:cubicBezTo>
                <a:cubicBezTo>
                  <a:pt x="1235774" y="79724"/>
                  <a:pt x="1237298" y="107252"/>
                  <a:pt x="1237298" y="137446"/>
                </a:cubicBezTo>
                <a:lnTo>
                  <a:pt x="1325023" y="137446"/>
                </a:lnTo>
                <a:cubicBezTo>
                  <a:pt x="1363123" y="137446"/>
                  <a:pt x="1375124" y="149162"/>
                  <a:pt x="1375220" y="187928"/>
                </a:cubicBezTo>
                <a:cubicBezTo>
                  <a:pt x="1375220" y="215932"/>
                  <a:pt x="1375220" y="243935"/>
                  <a:pt x="1375220" y="273653"/>
                </a:cubicBezTo>
                <a:cubicBezTo>
                  <a:pt x="1405033" y="273653"/>
                  <a:pt x="1432370" y="273653"/>
                  <a:pt x="1459897" y="273653"/>
                </a:cubicBezTo>
                <a:cubicBezTo>
                  <a:pt x="1500473" y="273653"/>
                  <a:pt x="1511522" y="284512"/>
                  <a:pt x="1511522" y="324517"/>
                </a:cubicBezTo>
                <a:cubicBezTo>
                  <a:pt x="1511522" y="507206"/>
                  <a:pt x="1511522" y="689896"/>
                  <a:pt x="1511522" y="872585"/>
                </a:cubicBezTo>
                <a:cubicBezTo>
                  <a:pt x="1511522" y="1059209"/>
                  <a:pt x="1511522" y="1245775"/>
                  <a:pt x="1511522" y="1432274"/>
                </a:cubicBezTo>
                <a:cubicBezTo>
                  <a:pt x="1511522" y="1595847"/>
                  <a:pt x="1511522" y="1759334"/>
                  <a:pt x="1511522" y="1922717"/>
                </a:cubicBezTo>
                <a:cubicBezTo>
                  <a:pt x="1511522" y="1957197"/>
                  <a:pt x="1499711" y="1969389"/>
                  <a:pt x="1465707" y="1969675"/>
                </a:cubicBezTo>
                <a:lnTo>
                  <a:pt x="323088" y="1969675"/>
                </a:lnTo>
                <a:cubicBezTo>
                  <a:pt x="286226" y="1969675"/>
                  <a:pt x="274606" y="1958150"/>
                  <a:pt x="274701" y="1922050"/>
                </a:cubicBezTo>
                <a:cubicBezTo>
                  <a:pt x="274701" y="1892808"/>
                  <a:pt x="274701" y="1863662"/>
                  <a:pt x="274701" y="1833563"/>
                </a:cubicBezTo>
                <a:cubicBezTo>
                  <a:pt x="265176" y="1833563"/>
                  <a:pt x="259175" y="1832610"/>
                  <a:pt x="252889" y="1832515"/>
                </a:cubicBezTo>
                <a:cubicBezTo>
                  <a:pt x="227838" y="1832515"/>
                  <a:pt x="202883" y="1832515"/>
                  <a:pt x="177832" y="1832515"/>
                </a:cubicBezTo>
                <a:cubicBezTo>
                  <a:pt x="152781" y="1832515"/>
                  <a:pt x="138017" y="1818799"/>
                  <a:pt x="136874" y="1792224"/>
                </a:cubicBezTo>
                <a:cubicBezTo>
                  <a:pt x="136874" y="1780699"/>
                  <a:pt x="136874" y="1769174"/>
                  <a:pt x="136874" y="1757648"/>
                </a:cubicBezTo>
                <a:lnTo>
                  <a:pt x="136874" y="1696307"/>
                </a:lnTo>
                <a:lnTo>
                  <a:pt x="66675" y="1696307"/>
                </a:lnTo>
                <a:cubicBezTo>
                  <a:pt x="6572" y="1696307"/>
                  <a:pt x="0" y="1689926"/>
                  <a:pt x="0" y="1630871"/>
                </a:cubicBezTo>
                <a:cubicBezTo>
                  <a:pt x="0" y="1103824"/>
                  <a:pt x="0" y="576770"/>
                  <a:pt x="0" y="49720"/>
                </a:cubicBezTo>
                <a:cubicBezTo>
                  <a:pt x="0" y="27908"/>
                  <a:pt x="5715" y="11239"/>
                  <a:pt x="24860" y="0"/>
                </a:cubicBezTo>
                <a:close/>
                <a:moveTo>
                  <a:pt x="72485" y="1622584"/>
                </a:moveTo>
                <a:lnTo>
                  <a:pt x="1164241" y="1622584"/>
                </a:lnTo>
                <a:lnTo>
                  <a:pt x="1164241" y="74105"/>
                </a:lnTo>
                <a:lnTo>
                  <a:pt x="72581" y="74105"/>
                </a:lnTo>
                <a:close/>
                <a:moveTo>
                  <a:pt x="1301210" y="1760315"/>
                </a:moveTo>
                <a:lnTo>
                  <a:pt x="1301210" y="210312"/>
                </a:lnTo>
                <a:lnTo>
                  <a:pt x="1237107" y="210312"/>
                </a:lnTo>
                <a:lnTo>
                  <a:pt x="1237107" y="1643063"/>
                </a:lnTo>
                <a:cubicBezTo>
                  <a:pt x="1237107" y="1684782"/>
                  <a:pt x="1226534" y="1695926"/>
                  <a:pt x="1185577" y="1696022"/>
                </a:cubicBezTo>
                <a:lnTo>
                  <a:pt x="233077" y="1696022"/>
                </a:lnTo>
                <a:lnTo>
                  <a:pt x="210693" y="1696022"/>
                </a:lnTo>
                <a:lnTo>
                  <a:pt x="210693" y="1760125"/>
                </a:lnTo>
                <a:close/>
                <a:moveTo>
                  <a:pt x="347853" y="1896237"/>
                </a:moveTo>
                <a:lnTo>
                  <a:pt x="1438751" y="1896237"/>
                </a:lnTo>
                <a:lnTo>
                  <a:pt x="1438751" y="347186"/>
                </a:lnTo>
                <a:lnTo>
                  <a:pt x="1374839" y="347186"/>
                </a:lnTo>
                <a:lnTo>
                  <a:pt x="1374839" y="364998"/>
                </a:lnTo>
                <a:cubicBezTo>
                  <a:pt x="1374839" y="836295"/>
                  <a:pt x="1374839" y="1307592"/>
                  <a:pt x="1374839" y="1778889"/>
                </a:cubicBezTo>
                <a:cubicBezTo>
                  <a:pt x="1374839" y="1821466"/>
                  <a:pt x="1364171" y="1832420"/>
                  <a:pt x="1321784" y="1832420"/>
                </a:cubicBezTo>
                <a:lnTo>
                  <a:pt x="347853" y="1832420"/>
                </a:lnTo>
                <a:close/>
                <a:moveTo>
                  <a:pt x="617220" y="1150430"/>
                </a:moveTo>
                <a:cubicBezTo>
                  <a:pt x="733806" y="1150430"/>
                  <a:pt x="850392" y="1150430"/>
                  <a:pt x="966978" y="1150430"/>
                </a:cubicBezTo>
                <a:cubicBezTo>
                  <a:pt x="986028" y="1150430"/>
                  <a:pt x="1002792" y="1145858"/>
                  <a:pt x="1010031" y="1125855"/>
                </a:cubicBezTo>
                <a:cubicBezTo>
                  <a:pt x="1019556" y="1099090"/>
                  <a:pt x="1000506" y="1078230"/>
                  <a:pt x="966026" y="1078230"/>
                </a:cubicBezTo>
                <a:cubicBezTo>
                  <a:pt x="735394" y="1078230"/>
                  <a:pt x="504794" y="1078230"/>
                  <a:pt x="274225" y="1078230"/>
                </a:cubicBezTo>
                <a:cubicBezTo>
                  <a:pt x="266564" y="1078230"/>
                  <a:pt x="258928" y="1079087"/>
                  <a:pt x="251460" y="1080802"/>
                </a:cubicBezTo>
                <a:cubicBezTo>
                  <a:pt x="236354" y="1083659"/>
                  <a:pt x="225357" y="1096766"/>
                  <a:pt x="225171" y="1112139"/>
                </a:cubicBezTo>
                <a:cubicBezTo>
                  <a:pt x="223014" y="1127446"/>
                  <a:pt x="232239" y="1142067"/>
                  <a:pt x="246983" y="1146715"/>
                </a:cubicBezTo>
                <a:cubicBezTo>
                  <a:pt x="255461" y="1149487"/>
                  <a:pt x="264360" y="1150744"/>
                  <a:pt x="273272" y="1150430"/>
                </a:cubicBezTo>
                <a:cubicBezTo>
                  <a:pt x="387572" y="1150430"/>
                  <a:pt x="502222" y="1150430"/>
                  <a:pt x="617220" y="1150430"/>
                </a:cubicBezTo>
                <a:close/>
                <a:moveTo>
                  <a:pt x="884492" y="1327690"/>
                </a:moveTo>
                <a:cubicBezTo>
                  <a:pt x="915257" y="1327690"/>
                  <a:pt x="946023" y="1327690"/>
                  <a:pt x="976789" y="1327690"/>
                </a:cubicBezTo>
                <a:cubicBezTo>
                  <a:pt x="996229" y="1328871"/>
                  <a:pt x="1012946" y="1314079"/>
                  <a:pt x="1014127" y="1294638"/>
                </a:cubicBezTo>
                <a:cubicBezTo>
                  <a:pt x="1015308" y="1275198"/>
                  <a:pt x="1000516" y="1258481"/>
                  <a:pt x="981075" y="1257300"/>
                </a:cubicBezTo>
                <a:cubicBezTo>
                  <a:pt x="974112" y="1256252"/>
                  <a:pt x="967073" y="1255776"/>
                  <a:pt x="960025" y="1255871"/>
                </a:cubicBezTo>
                <a:cubicBezTo>
                  <a:pt x="733075" y="1255871"/>
                  <a:pt x="506095" y="1255871"/>
                  <a:pt x="279083" y="1255871"/>
                </a:cubicBezTo>
                <a:cubicBezTo>
                  <a:pt x="270144" y="1255662"/>
                  <a:pt x="261208" y="1256367"/>
                  <a:pt x="252413" y="1257967"/>
                </a:cubicBezTo>
                <a:cubicBezTo>
                  <a:pt x="233869" y="1261815"/>
                  <a:pt x="221955" y="1279960"/>
                  <a:pt x="225803" y="1298505"/>
                </a:cubicBezTo>
                <a:cubicBezTo>
                  <a:pt x="226579" y="1302248"/>
                  <a:pt x="227975" y="1305839"/>
                  <a:pt x="229934" y="1309116"/>
                </a:cubicBezTo>
                <a:cubicBezTo>
                  <a:pt x="238697" y="1324451"/>
                  <a:pt x="252889" y="1328166"/>
                  <a:pt x="269272" y="1328166"/>
                </a:cubicBezTo>
                <a:cubicBezTo>
                  <a:pt x="385984" y="1328166"/>
                  <a:pt x="502666" y="1328166"/>
                  <a:pt x="619315" y="1328166"/>
                </a:cubicBezTo>
                <a:close/>
                <a:moveTo>
                  <a:pt x="619125" y="723138"/>
                </a:moveTo>
                <a:cubicBezTo>
                  <a:pt x="504444" y="723138"/>
                  <a:pt x="389699" y="723138"/>
                  <a:pt x="274892" y="723138"/>
                </a:cubicBezTo>
                <a:cubicBezTo>
                  <a:pt x="268534" y="722840"/>
                  <a:pt x="262162" y="723064"/>
                  <a:pt x="255842" y="723805"/>
                </a:cubicBezTo>
                <a:cubicBezTo>
                  <a:pt x="237912" y="726450"/>
                  <a:pt x="224783" y="742073"/>
                  <a:pt x="225266" y="760190"/>
                </a:cubicBezTo>
                <a:cubicBezTo>
                  <a:pt x="225445" y="777640"/>
                  <a:pt x="238838" y="792105"/>
                  <a:pt x="256223" y="793623"/>
                </a:cubicBezTo>
                <a:cubicBezTo>
                  <a:pt x="264457" y="794769"/>
                  <a:pt x="272771" y="795246"/>
                  <a:pt x="281083" y="795052"/>
                </a:cubicBezTo>
                <a:cubicBezTo>
                  <a:pt x="499650" y="795052"/>
                  <a:pt x="718216" y="795052"/>
                  <a:pt x="936784" y="795052"/>
                </a:cubicBezTo>
                <a:cubicBezTo>
                  <a:pt x="951431" y="796573"/>
                  <a:pt x="966226" y="795963"/>
                  <a:pt x="980694" y="793242"/>
                </a:cubicBezTo>
                <a:cubicBezTo>
                  <a:pt x="992848" y="789292"/>
                  <a:pt x="1003059" y="780886"/>
                  <a:pt x="1009269" y="769715"/>
                </a:cubicBezTo>
                <a:cubicBezTo>
                  <a:pt x="1020318" y="744950"/>
                  <a:pt x="1000506" y="723329"/>
                  <a:pt x="968978" y="723329"/>
                </a:cubicBezTo>
                <a:cubicBezTo>
                  <a:pt x="852328" y="723329"/>
                  <a:pt x="735647" y="723329"/>
                  <a:pt x="618935" y="723329"/>
                </a:cubicBezTo>
                <a:close/>
                <a:moveTo>
                  <a:pt x="617220" y="973074"/>
                </a:moveTo>
                <a:lnTo>
                  <a:pt x="963168" y="973074"/>
                </a:lnTo>
                <a:cubicBezTo>
                  <a:pt x="994124" y="973074"/>
                  <a:pt x="1012317" y="959930"/>
                  <a:pt x="1012984" y="937260"/>
                </a:cubicBezTo>
                <a:cubicBezTo>
                  <a:pt x="1013651" y="914590"/>
                  <a:pt x="994791" y="900589"/>
                  <a:pt x="964311" y="900398"/>
                </a:cubicBezTo>
                <a:lnTo>
                  <a:pt x="276225" y="900398"/>
                </a:lnTo>
                <a:cubicBezTo>
                  <a:pt x="269865" y="900179"/>
                  <a:pt x="263498" y="900434"/>
                  <a:pt x="257175" y="901160"/>
                </a:cubicBezTo>
                <a:cubicBezTo>
                  <a:pt x="239270" y="903310"/>
                  <a:pt x="225603" y="918189"/>
                  <a:pt x="224981" y="936212"/>
                </a:cubicBezTo>
                <a:cubicBezTo>
                  <a:pt x="224672" y="954234"/>
                  <a:pt x="238118" y="969540"/>
                  <a:pt x="256032" y="971550"/>
                </a:cubicBezTo>
                <a:cubicBezTo>
                  <a:pt x="262994" y="972636"/>
                  <a:pt x="270042" y="973045"/>
                  <a:pt x="277082" y="972788"/>
                </a:cubicBezTo>
                <a:lnTo>
                  <a:pt x="617125" y="972788"/>
                </a:lnTo>
                <a:close/>
                <a:moveTo>
                  <a:pt x="619125" y="616839"/>
                </a:moveTo>
                <a:lnTo>
                  <a:pt x="934403" y="616839"/>
                </a:lnTo>
                <a:cubicBezTo>
                  <a:pt x="950285" y="617496"/>
                  <a:pt x="966197" y="617115"/>
                  <a:pt x="982028" y="615696"/>
                </a:cubicBezTo>
                <a:cubicBezTo>
                  <a:pt x="1000830" y="613448"/>
                  <a:pt x="1014251" y="596381"/>
                  <a:pt x="1012003" y="577578"/>
                </a:cubicBezTo>
                <a:cubicBezTo>
                  <a:pt x="1011469" y="573096"/>
                  <a:pt x="1010050" y="568765"/>
                  <a:pt x="1007840" y="564833"/>
                </a:cubicBezTo>
                <a:cubicBezTo>
                  <a:pt x="999268" y="548164"/>
                  <a:pt x="984028" y="545783"/>
                  <a:pt x="967073" y="545783"/>
                </a:cubicBezTo>
                <a:lnTo>
                  <a:pt x="273272" y="545783"/>
                </a:lnTo>
                <a:cubicBezTo>
                  <a:pt x="266907" y="545580"/>
                  <a:pt x="260535" y="545898"/>
                  <a:pt x="254222" y="546735"/>
                </a:cubicBezTo>
                <a:cubicBezTo>
                  <a:pt x="237139" y="549813"/>
                  <a:pt x="224800" y="564813"/>
                  <a:pt x="225076" y="582168"/>
                </a:cubicBezTo>
                <a:cubicBezTo>
                  <a:pt x="225327" y="598751"/>
                  <a:pt x="237317" y="612819"/>
                  <a:pt x="253651" y="615696"/>
                </a:cubicBezTo>
                <a:cubicBezTo>
                  <a:pt x="262526" y="616809"/>
                  <a:pt x="271474" y="617255"/>
                  <a:pt x="280416" y="617030"/>
                </a:cubicBezTo>
                <a:lnTo>
                  <a:pt x="619125" y="617030"/>
                </a:lnTo>
                <a:close/>
                <a:moveTo>
                  <a:pt x="807720" y="439007"/>
                </a:moveTo>
                <a:cubicBezTo>
                  <a:pt x="834295" y="439007"/>
                  <a:pt x="849059" y="426434"/>
                  <a:pt x="849821" y="404717"/>
                </a:cubicBezTo>
                <a:cubicBezTo>
                  <a:pt x="850583" y="383000"/>
                  <a:pt x="835628" y="368808"/>
                  <a:pt x="808196" y="367760"/>
                </a:cubicBezTo>
                <a:lnTo>
                  <a:pt x="560546" y="367760"/>
                </a:lnTo>
                <a:cubicBezTo>
                  <a:pt x="517684" y="367760"/>
                  <a:pt x="474821" y="367760"/>
                  <a:pt x="431864" y="367760"/>
                </a:cubicBezTo>
                <a:cubicBezTo>
                  <a:pt x="422351" y="367416"/>
                  <a:pt x="412898" y="369412"/>
                  <a:pt x="404336" y="373571"/>
                </a:cubicBezTo>
                <a:cubicBezTo>
                  <a:pt x="390446" y="380679"/>
                  <a:pt x="383845" y="396878"/>
                  <a:pt x="388811" y="411671"/>
                </a:cubicBezTo>
                <a:cubicBezTo>
                  <a:pt x="392404" y="428760"/>
                  <a:pt x="408177" y="440487"/>
                  <a:pt x="425577" y="439007"/>
                </a:cubicBezTo>
                <a:lnTo>
                  <a:pt x="619125" y="439007"/>
                </a:lnTo>
                <a:cubicBezTo>
                  <a:pt x="682181" y="439103"/>
                  <a:pt x="744950" y="439198"/>
                  <a:pt x="807720" y="43900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FD6A9BFD-370A-CB73-AAE0-83CBCF41EAE2}"/>
              </a:ext>
            </a:extLst>
          </p:cNvPr>
          <p:cNvGrpSpPr/>
          <p:nvPr/>
        </p:nvGrpSpPr>
        <p:grpSpPr>
          <a:xfrm>
            <a:off x="11979880" y="4590446"/>
            <a:ext cx="3787098" cy="2513545"/>
            <a:chOff x="1783997" y="2480831"/>
            <a:chExt cx="3614282" cy="2513545"/>
          </a:xfrm>
        </p:grpSpPr>
        <p:sp>
          <p:nvSpPr>
            <p:cNvPr id="20" name="TextBox 2">
              <a:extLst>
                <a:ext uri="{FF2B5EF4-FFF2-40B4-BE49-F238E27FC236}">
                  <a16:creationId xmlns:a16="http://schemas.microsoft.com/office/drawing/2014/main" id="{938B6042-9FDE-0483-E345-4BBA7B790E7F}"/>
                </a:ext>
              </a:extLst>
            </p:cNvPr>
            <p:cNvSpPr/>
            <p:nvPr/>
          </p:nvSpPr>
          <p:spPr>
            <a:xfrm>
              <a:off x="1822040" y="3749335"/>
              <a:ext cx="3576239" cy="124504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Подать заявление в орган, уполномоченный на предоставление земельного участка, лично,/по почте/ или на </a:t>
              </a:r>
              <a:r>
                <a:rPr lang="ru-RU" sz="1500" b="1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  <a:hlinkClick r:id="rId13"/>
                </a:rPr>
                <a:t>портале Госуслуг</a:t>
              </a:r>
              <a:endParaRPr lang="ru-RU" sz="1500" b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endParaRPr>
            </a:p>
          </p:txBody>
        </p:sp>
        <p:sp>
          <p:nvSpPr>
            <p:cNvPr id="27" name="Рисунок 11">
              <a:extLst>
                <a:ext uri="{FF2B5EF4-FFF2-40B4-BE49-F238E27FC236}">
                  <a16:creationId xmlns:a16="http://schemas.microsoft.com/office/drawing/2014/main" id="{2421B730-8D80-101B-7439-5E7EE3F2095F}"/>
                </a:ext>
              </a:extLst>
            </p:cNvPr>
            <p:cNvSpPr/>
            <p:nvPr/>
          </p:nvSpPr>
          <p:spPr>
            <a:xfrm>
              <a:off x="1859483" y="2480831"/>
              <a:ext cx="789321" cy="666273"/>
            </a:xfrm>
            <a:custGeom>
              <a:avLst/>
              <a:gdLst>
                <a:gd name="connsiteX0" fmla="*/ 456488 w 789321"/>
                <a:gd name="connsiteY0" fmla="*/ 0 h 666273"/>
                <a:gd name="connsiteX1" fmla="*/ 127261 w 789321"/>
                <a:gd name="connsiteY1" fmla="*/ 281850 h 666273"/>
                <a:gd name="connsiteX2" fmla="*/ 151936 w 789321"/>
                <a:gd name="connsiteY2" fmla="*/ 285675 h 666273"/>
                <a:gd name="connsiteX3" fmla="*/ 504142 w 789321"/>
                <a:gd name="connsiteY3" fmla="*/ 28345 h 666273"/>
                <a:gd name="connsiteX4" fmla="*/ 761471 w 789321"/>
                <a:gd name="connsiteY4" fmla="*/ 380550 h 666273"/>
                <a:gd name="connsiteX5" fmla="*/ 456488 w 789321"/>
                <a:gd name="connsiteY5" fmla="*/ 641550 h 666273"/>
                <a:gd name="connsiteX6" fmla="*/ 151690 w 789321"/>
                <a:gd name="connsiteY6" fmla="*/ 380550 h 666273"/>
                <a:gd name="connsiteX7" fmla="*/ 127015 w 789321"/>
                <a:gd name="connsiteY7" fmla="*/ 384375 h 666273"/>
                <a:gd name="connsiteX8" fmla="*/ 507422 w 789321"/>
                <a:gd name="connsiteY8" fmla="*/ 662259 h 666273"/>
                <a:gd name="connsiteX9" fmla="*/ 785307 w 789321"/>
                <a:gd name="connsiteY9" fmla="*/ 281850 h 666273"/>
                <a:gd name="connsiteX10" fmla="*/ 456488 w 789321"/>
                <a:gd name="connsiteY10" fmla="*/ 0 h 666273"/>
                <a:gd name="connsiteX11" fmla="*/ 410777 w 789321"/>
                <a:gd name="connsiteY11" fmla="*/ 423115 h 666273"/>
                <a:gd name="connsiteX12" fmla="*/ 428173 w 789321"/>
                <a:gd name="connsiteY12" fmla="*/ 440510 h 666273"/>
                <a:gd name="connsiteX13" fmla="*/ 526873 w 789321"/>
                <a:gd name="connsiteY13" fmla="*/ 341810 h 666273"/>
                <a:gd name="connsiteX14" fmla="*/ 526873 w 789321"/>
                <a:gd name="connsiteY14" fmla="*/ 324415 h 666273"/>
                <a:gd name="connsiteX15" fmla="*/ 428173 w 789321"/>
                <a:gd name="connsiteY15" fmla="*/ 225715 h 666273"/>
                <a:gd name="connsiteX16" fmla="*/ 410777 w 789321"/>
                <a:gd name="connsiteY16" fmla="*/ 243110 h 666273"/>
                <a:gd name="connsiteX17" fmla="*/ 488380 w 789321"/>
                <a:gd name="connsiteY17" fmla="*/ 320775 h 666273"/>
                <a:gd name="connsiteX18" fmla="*/ 0 w 789321"/>
                <a:gd name="connsiteY18" fmla="*/ 320775 h 666273"/>
                <a:gd name="connsiteX19" fmla="*/ 0 w 789321"/>
                <a:gd name="connsiteY19" fmla="*/ 345450 h 666273"/>
                <a:gd name="connsiteX20" fmla="*/ 488380 w 789321"/>
                <a:gd name="connsiteY20" fmla="*/ 345450 h 66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89321" h="666273">
                  <a:moveTo>
                    <a:pt x="456488" y="0"/>
                  </a:moveTo>
                  <a:cubicBezTo>
                    <a:pt x="292610" y="862"/>
                    <a:pt x="153371" y="120064"/>
                    <a:pt x="127261" y="281850"/>
                  </a:cubicBezTo>
                  <a:lnTo>
                    <a:pt x="151936" y="285675"/>
                  </a:lnTo>
                  <a:cubicBezTo>
                    <a:pt x="178136" y="117356"/>
                    <a:pt x="335823" y="2146"/>
                    <a:pt x="504142" y="28345"/>
                  </a:cubicBezTo>
                  <a:cubicBezTo>
                    <a:pt x="672462" y="54544"/>
                    <a:pt x="787669" y="212232"/>
                    <a:pt x="761471" y="380550"/>
                  </a:cubicBezTo>
                  <a:cubicBezTo>
                    <a:pt x="738079" y="530852"/>
                    <a:pt x="608599" y="641655"/>
                    <a:pt x="456488" y="641550"/>
                  </a:cubicBezTo>
                  <a:cubicBezTo>
                    <a:pt x="304743" y="640767"/>
                    <a:pt x="175817" y="530366"/>
                    <a:pt x="151690" y="380550"/>
                  </a:cubicBezTo>
                  <a:lnTo>
                    <a:pt x="127015" y="384375"/>
                  </a:lnTo>
                  <a:cubicBezTo>
                    <a:pt x="155326" y="566156"/>
                    <a:pt x="325640" y="690567"/>
                    <a:pt x="507422" y="662259"/>
                  </a:cubicBezTo>
                  <a:cubicBezTo>
                    <a:pt x="689204" y="633944"/>
                    <a:pt x="813615" y="463632"/>
                    <a:pt x="785307" y="281850"/>
                  </a:cubicBezTo>
                  <a:cubicBezTo>
                    <a:pt x="760058" y="119748"/>
                    <a:pt x="620545" y="162"/>
                    <a:pt x="456488" y="0"/>
                  </a:cubicBezTo>
                  <a:close/>
                  <a:moveTo>
                    <a:pt x="410777" y="423115"/>
                  </a:moveTo>
                  <a:lnTo>
                    <a:pt x="428173" y="440510"/>
                  </a:lnTo>
                  <a:lnTo>
                    <a:pt x="526873" y="341810"/>
                  </a:lnTo>
                  <a:cubicBezTo>
                    <a:pt x="531656" y="336998"/>
                    <a:pt x="531656" y="329227"/>
                    <a:pt x="526873" y="324415"/>
                  </a:cubicBezTo>
                  <a:lnTo>
                    <a:pt x="428173" y="225715"/>
                  </a:lnTo>
                  <a:lnTo>
                    <a:pt x="410777" y="243110"/>
                  </a:lnTo>
                  <a:lnTo>
                    <a:pt x="488380" y="320775"/>
                  </a:lnTo>
                  <a:lnTo>
                    <a:pt x="0" y="320775"/>
                  </a:lnTo>
                  <a:lnTo>
                    <a:pt x="0" y="345450"/>
                  </a:lnTo>
                  <a:lnTo>
                    <a:pt x="488380" y="345450"/>
                  </a:lnTo>
                  <a:close/>
                </a:path>
              </a:pathLst>
            </a:custGeom>
            <a:solidFill>
              <a:srgbClr val="7A1F67"/>
            </a:solidFill>
            <a:ln w="6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TextBox 2">
              <a:extLst>
                <a:ext uri="{FF2B5EF4-FFF2-40B4-BE49-F238E27FC236}">
                  <a16:creationId xmlns:a16="http://schemas.microsoft.com/office/drawing/2014/main" id="{71C463BA-FA2C-E25D-6D3E-59794F93288A}"/>
                </a:ext>
              </a:extLst>
            </p:cNvPr>
            <p:cNvSpPr/>
            <p:nvPr/>
          </p:nvSpPr>
          <p:spPr>
            <a:xfrm>
              <a:off x="1783997" y="3293024"/>
              <a:ext cx="2317425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ru-RU" sz="2400" spc="-15" dirty="0">
                  <a:solidFill>
                    <a:srgbClr val="7A1F67"/>
                  </a:solidFill>
                  <a:latin typeface="Montserrat SemiBold" panose="00000700000000000000" pitchFamily="2" charset="-52"/>
                  <a:ea typeface="Roboto Medium" panose="02000000000000000000" pitchFamily="2" charset="0"/>
                </a:rPr>
                <a:t>Обращение</a:t>
              </a:r>
              <a:endParaRPr lang="ru-RU" sz="2400" strike="noStrike" spc="-1" dirty="0">
                <a:solidFill>
                  <a:srgbClr val="7A1F67"/>
                </a:solidFill>
                <a:latin typeface="Montserrat SemiBold" panose="00000700000000000000" pitchFamily="2" charset="-52"/>
                <a:ea typeface="Roboto Medium" panose="02000000000000000000" pitchFamily="2" charset="0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27EB2BFC-7F9C-187E-F6A7-2A5632C59FCF}"/>
              </a:ext>
            </a:extLst>
          </p:cNvPr>
          <p:cNvGrpSpPr/>
          <p:nvPr/>
        </p:nvGrpSpPr>
        <p:grpSpPr>
          <a:xfrm>
            <a:off x="4165" y="-15452"/>
            <a:ext cx="3934802" cy="1706706"/>
            <a:chOff x="16169298" y="-15452"/>
            <a:chExt cx="3934802" cy="1706706"/>
          </a:xfrm>
        </p:grpSpPr>
        <p:sp>
          <p:nvSpPr>
            <p:cNvPr id="8" name="Стрелка: пятиугольник 7">
              <a:extLst>
                <a:ext uri="{FF2B5EF4-FFF2-40B4-BE49-F238E27FC236}">
                  <a16:creationId xmlns:a16="http://schemas.microsoft.com/office/drawing/2014/main" id="{F414EAFA-5CCD-756C-5D0F-F3D1CA0EB0BA}"/>
                </a:ext>
              </a:extLst>
            </p:cNvPr>
            <p:cNvSpPr/>
            <p:nvPr/>
          </p:nvSpPr>
          <p:spPr>
            <a:xfrm>
              <a:off x="16169299" y="-15452"/>
              <a:ext cx="3934801" cy="1706706"/>
            </a:xfrm>
            <a:prstGeom prst="homePlate">
              <a:avLst>
                <a:gd name="adj" fmla="val 26791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4BAFFDA-9640-7DB4-15BB-B3364A31FB1B}"/>
                </a:ext>
              </a:extLst>
            </p:cNvPr>
            <p:cNvSpPr txBox="1"/>
            <p:nvPr/>
          </p:nvSpPr>
          <p:spPr>
            <a:xfrm>
              <a:off x="16492893" y="922643"/>
              <a:ext cx="3198131" cy="723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700" u="sng" spc="-15" dirty="0">
                  <a:solidFill>
                    <a:schemeClr val="bg1"/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Служба «единого окна» </a:t>
              </a:r>
              <a:endParaRPr lang="en-US" sz="1700" u="sng" spc="-15" dirty="0">
                <a:solidFill>
                  <a:schemeClr val="bg1"/>
                </a:solidFill>
                <a:latin typeface="Montserrat" panose="00000500000000000000" pitchFamily="2" charset="-52"/>
                <a:ea typeface="Roboto" panose="02000000000000000000" pitchFamily="2" charset="0"/>
              </a:endParaRPr>
            </a:p>
            <a:p>
              <a:r>
                <a:rPr lang="ru-RU" sz="2300" spc="-15" dirty="0">
                  <a:solidFill>
                    <a:schemeClr val="bg1"/>
                  </a:solidFill>
                  <a:latin typeface="Montserrat SemiBold" panose="00000700000000000000" pitchFamily="2" charset="-52"/>
                  <a:ea typeface="Roboto" panose="02000000000000000000" pitchFamily="2" charset="0"/>
                </a:rPr>
                <a:t>+7 (4742) 51-53-68 </a:t>
              </a: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77467C8C-D62E-D174-23B4-4440BDA52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6550858" y="56786"/>
              <a:ext cx="2552130" cy="834191"/>
            </a:xfrm>
            <a:prstGeom prst="rect">
              <a:avLst/>
            </a:prstGeom>
          </p:spPr>
        </p:pic>
        <p:sp>
          <p:nvSpPr>
            <p:cNvPr id="24" name="Стрелка: пятиугольник 23">
              <a:hlinkClick r:id="rId16"/>
              <a:extLst>
                <a:ext uri="{FF2B5EF4-FFF2-40B4-BE49-F238E27FC236}">
                  <a16:creationId xmlns:a16="http://schemas.microsoft.com/office/drawing/2014/main" id="{3D640118-D0AB-AF4D-730B-EED2BFAAB31F}"/>
                </a:ext>
              </a:extLst>
            </p:cNvPr>
            <p:cNvSpPr/>
            <p:nvPr/>
          </p:nvSpPr>
          <p:spPr>
            <a:xfrm>
              <a:off x="16169298" y="-15452"/>
              <a:ext cx="3934801" cy="1706706"/>
            </a:xfrm>
            <a:prstGeom prst="homePlate">
              <a:avLst>
                <a:gd name="adj" fmla="val 2679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3F89DC35-6242-4950-B7D7-BDC30FAF7DAE}"/>
              </a:ext>
            </a:extLst>
          </p:cNvPr>
          <p:cNvGrpSpPr/>
          <p:nvPr/>
        </p:nvGrpSpPr>
        <p:grpSpPr>
          <a:xfrm>
            <a:off x="11806746" y="1651153"/>
            <a:ext cx="4725177" cy="2744377"/>
            <a:chOff x="1783997" y="2480831"/>
            <a:chExt cx="3614282" cy="2744377"/>
          </a:xfrm>
        </p:grpSpPr>
        <p:sp>
          <p:nvSpPr>
            <p:cNvPr id="55" name="TextBox 2">
              <a:extLst>
                <a:ext uri="{FF2B5EF4-FFF2-40B4-BE49-F238E27FC236}">
                  <a16:creationId xmlns:a16="http://schemas.microsoft.com/office/drawing/2014/main" id="{E7B7E7C1-23A6-45C1-A809-76B3AC221C37}"/>
                </a:ext>
              </a:extLst>
            </p:cNvPr>
            <p:cNvSpPr/>
            <p:nvPr/>
          </p:nvSpPr>
          <p:spPr>
            <a:xfrm>
              <a:off x="1822040" y="3749335"/>
              <a:ext cx="3576239" cy="1475873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В назначенное время прийти в министерство промышленности, инвестиций и науки Липецкой </a:t>
              </a:r>
              <a:r>
                <a:rPr lang="ru-RU" sz="150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области </a:t>
              </a:r>
              <a:br>
                <a:rPr lang="ru-RU" sz="150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</a:br>
              <a:r>
                <a:rPr lang="ru-RU" sz="150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для </a:t>
              </a:r>
              <a: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подписания инвестиционного соглашения по адресу: г. Липецк, </a:t>
              </a:r>
              <a:b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</a:br>
              <a: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пл. Ленина- Соборная, д.1 </a:t>
              </a:r>
              <a:r>
                <a:rPr lang="ru-RU" sz="1500" spc="-15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каб</a:t>
              </a:r>
              <a:r>
                <a:rPr lang="ru-RU" sz="1500" spc="-1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 panose="00000500000000000000" pitchFamily="2" charset="-52"/>
                  <a:ea typeface="Roboto" panose="02000000000000000000" pitchFamily="2" charset="0"/>
                </a:rPr>
                <a:t>. 556</a:t>
              </a:r>
            </a:p>
          </p:txBody>
        </p:sp>
        <p:sp>
          <p:nvSpPr>
            <p:cNvPr id="56" name="Рисунок 11">
              <a:extLst>
                <a:ext uri="{FF2B5EF4-FFF2-40B4-BE49-F238E27FC236}">
                  <a16:creationId xmlns:a16="http://schemas.microsoft.com/office/drawing/2014/main" id="{88D80B10-269F-47D3-8953-4FE3DB27BED9}"/>
                </a:ext>
              </a:extLst>
            </p:cNvPr>
            <p:cNvSpPr/>
            <p:nvPr/>
          </p:nvSpPr>
          <p:spPr>
            <a:xfrm>
              <a:off x="1859483" y="2480831"/>
              <a:ext cx="604923" cy="666273"/>
            </a:xfrm>
            <a:custGeom>
              <a:avLst/>
              <a:gdLst>
                <a:gd name="connsiteX0" fmla="*/ 456488 w 789321"/>
                <a:gd name="connsiteY0" fmla="*/ 0 h 666273"/>
                <a:gd name="connsiteX1" fmla="*/ 127261 w 789321"/>
                <a:gd name="connsiteY1" fmla="*/ 281850 h 666273"/>
                <a:gd name="connsiteX2" fmla="*/ 151936 w 789321"/>
                <a:gd name="connsiteY2" fmla="*/ 285675 h 666273"/>
                <a:gd name="connsiteX3" fmla="*/ 504142 w 789321"/>
                <a:gd name="connsiteY3" fmla="*/ 28345 h 666273"/>
                <a:gd name="connsiteX4" fmla="*/ 761471 w 789321"/>
                <a:gd name="connsiteY4" fmla="*/ 380550 h 666273"/>
                <a:gd name="connsiteX5" fmla="*/ 456488 w 789321"/>
                <a:gd name="connsiteY5" fmla="*/ 641550 h 666273"/>
                <a:gd name="connsiteX6" fmla="*/ 151690 w 789321"/>
                <a:gd name="connsiteY6" fmla="*/ 380550 h 666273"/>
                <a:gd name="connsiteX7" fmla="*/ 127015 w 789321"/>
                <a:gd name="connsiteY7" fmla="*/ 384375 h 666273"/>
                <a:gd name="connsiteX8" fmla="*/ 507422 w 789321"/>
                <a:gd name="connsiteY8" fmla="*/ 662259 h 666273"/>
                <a:gd name="connsiteX9" fmla="*/ 785307 w 789321"/>
                <a:gd name="connsiteY9" fmla="*/ 281850 h 666273"/>
                <a:gd name="connsiteX10" fmla="*/ 456488 w 789321"/>
                <a:gd name="connsiteY10" fmla="*/ 0 h 666273"/>
                <a:gd name="connsiteX11" fmla="*/ 410777 w 789321"/>
                <a:gd name="connsiteY11" fmla="*/ 423115 h 666273"/>
                <a:gd name="connsiteX12" fmla="*/ 428173 w 789321"/>
                <a:gd name="connsiteY12" fmla="*/ 440510 h 666273"/>
                <a:gd name="connsiteX13" fmla="*/ 526873 w 789321"/>
                <a:gd name="connsiteY13" fmla="*/ 341810 h 666273"/>
                <a:gd name="connsiteX14" fmla="*/ 526873 w 789321"/>
                <a:gd name="connsiteY14" fmla="*/ 324415 h 666273"/>
                <a:gd name="connsiteX15" fmla="*/ 428173 w 789321"/>
                <a:gd name="connsiteY15" fmla="*/ 225715 h 666273"/>
                <a:gd name="connsiteX16" fmla="*/ 410777 w 789321"/>
                <a:gd name="connsiteY16" fmla="*/ 243110 h 666273"/>
                <a:gd name="connsiteX17" fmla="*/ 488380 w 789321"/>
                <a:gd name="connsiteY17" fmla="*/ 320775 h 666273"/>
                <a:gd name="connsiteX18" fmla="*/ 0 w 789321"/>
                <a:gd name="connsiteY18" fmla="*/ 320775 h 666273"/>
                <a:gd name="connsiteX19" fmla="*/ 0 w 789321"/>
                <a:gd name="connsiteY19" fmla="*/ 345450 h 666273"/>
                <a:gd name="connsiteX20" fmla="*/ 488380 w 789321"/>
                <a:gd name="connsiteY20" fmla="*/ 345450 h 66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89321" h="666273">
                  <a:moveTo>
                    <a:pt x="456488" y="0"/>
                  </a:moveTo>
                  <a:cubicBezTo>
                    <a:pt x="292610" y="862"/>
                    <a:pt x="153371" y="120064"/>
                    <a:pt x="127261" y="281850"/>
                  </a:cubicBezTo>
                  <a:lnTo>
                    <a:pt x="151936" y="285675"/>
                  </a:lnTo>
                  <a:cubicBezTo>
                    <a:pt x="178136" y="117356"/>
                    <a:pt x="335823" y="2146"/>
                    <a:pt x="504142" y="28345"/>
                  </a:cubicBezTo>
                  <a:cubicBezTo>
                    <a:pt x="672462" y="54544"/>
                    <a:pt x="787669" y="212232"/>
                    <a:pt x="761471" y="380550"/>
                  </a:cubicBezTo>
                  <a:cubicBezTo>
                    <a:pt x="738079" y="530852"/>
                    <a:pt x="608599" y="641655"/>
                    <a:pt x="456488" y="641550"/>
                  </a:cubicBezTo>
                  <a:cubicBezTo>
                    <a:pt x="304743" y="640767"/>
                    <a:pt x="175817" y="530366"/>
                    <a:pt x="151690" y="380550"/>
                  </a:cubicBezTo>
                  <a:lnTo>
                    <a:pt x="127015" y="384375"/>
                  </a:lnTo>
                  <a:cubicBezTo>
                    <a:pt x="155326" y="566156"/>
                    <a:pt x="325640" y="690567"/>
                    <a:pt x="507422" y="662259"/>
                  </a:cubicBezTo>
                  <a:cubicBezTo>
                    <a:pt x="689204" y="633944"/>
                    <a:pt x="813615" y="463632"/>
                    <a:pt x="785307" y="281850"/>
                  </a:cubicBezTo>
                  <a:cubicBezTo>
                    <a:pt x="760058" y="119748"/>
                    <a:pt x="620545" y="162"/>
                    <a:pt x="456488" y="0"/>
                  </a:cubicBezTo>
                  <a:close/>
                  <a:moveTo>
                    <a:pt x="410777" y="423115"/>
                  </a:moveTo>
                  <a:lnTo>
                    <a:pt x="428173" y="440510"/>
                  </a:lnTo>
                  <a:lnTo>
                    <a:pt x="526873" y="341810"/>
                  </a:lnTo>
                  <a:cubicBezTo>
                    <a:pt x="531656" y="336998"/>
                    <a:pt x="531656" y="329227"/>
                    <a:pt x="526873" y="324415"/>
                  </a:cubicBezTo>
                  <a:lnTo>
                    <a:pt x="428173" y="225715"/>
                  </a:lnTo>
                  <a:lnTo>
                    <a:pt x="410777" y="243110"/>
                  </a:lnTo>
                  <a:lnTo>
                    <a:pt x="488380" y="320775"/>
                  </a:lnTo>
                  <a:lnTo>
                    <a:pt x="0" y="320775"/>
                  </a:lnTo>
                  <a:lnTo>
                    <a:pt x="0" y="345450"/>
                  </a:lnTo>
                  <a:lnTo>
                    <a:pt x="488380" y="345450"/>
                  </a:lnTo>
                  <a:close/>
                </a:path>
              </a:pathLst>
            </a:custGeom>
            <a:solidFill>
              <a:srgbClr val="7A1F67"/>
            </a:solidFill>
            <a:ln w="61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TextBox 2">
              <a:extLst>
                <a:ext uri="{FF2B5EF4-FFF2-40B4-BE49-F238E27FC236}">
                  <a16:creationId xmlns:a16="http://schemas.microsoft.com/office/drawing/2014/main" id="{59037256-5AA3-4DFB-926E-292B00D12825}"/>
                </a:ext>
              </a:extLst>
            </p:cNvPr>
            <p:cNvSpPr/>
            <p:nvPr/>
          </p:nvSpPr>
          <p:spPr>
            <a:xfrm>
              <a:off x="1783997" y="3293024"/>
              <a:ext cx="2317425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ru-RU" sz="2400" spc="-15" dirty="0">
                  <a:solidFill>
                    <a:srgbClr val="7A1F67"/>
                  </a:solidFill>
                  <a:latin typeface="Montserrat SemiBold" panose="00000700000000000000" pitchFamily="2" charset="-52"/>
                  <a:ea typeface="Roboto Medium" panose="02000000000000000000" pitchFamily="2" charset="0"/>
                </a:rPr>
                <a:t>Подписание</a:t>
              </a:r>
              <a:endParaRPr lang="ru-RU" sz="2400" strike="noStrike" spc="-1" dirty="0">
                <a:solidFill>
                  <a:srgbClr val="7A1F67"/>
                </a:solidFill>
                <a:latin typeface="Montserrat SemiBold" panose="00000700000000000000" pitchFamily="2" charset="-52"/>
                <a:ea typeface="Roboto Medium" panose="02000000000000000000" pitchFamily="2" charset="0"/>
              </a:endParaRPr>
            </a:p>
          </p:txBody>
        </p:sp>
      </p:grpSp>
      <p:sp>
        <p:nvSpPr>
          <p:cNvPr id="59" name="TextBox 7">
            <a:extLst>
              <a:ext uri="{FF2B5EF4-FFF2-40B4-BE49-F238E27FC236}">
                <a16:creationId xmlns:a16="http://schemas.microsoft.com/office/drawing/2014/main" id="{2C442142-D9A6-4D1D-8203-F2CC7DB5D8E1}"/>
              </a:ext>
            </a:extLst>
          </p:cNvPr>
          <p:cNvSpPr/>
          <p:nvPr/>
        </p:nvSpPr>
        <p:spPr>
          <a:xfrm>
            <a:off x="15584023" y="9944640"/>
            <a:ext cx="4520077" cy="11680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Министерство промышленности, инвестиций </a:t>
            </a:r>
            <a:b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</a:b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и науки Липецкой области</a:t>
            </a:r>
          </a:p>
          <a:p>
            <a:pPr>
              <a:lnSpc>
                <a:spcPct val="100000"/>
              </a:lnSpc>
              <a:buNone/>
            </a:pP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398014, г. Липецк пл. Ленина- Соборная, д.1 </a:t>
            </a:r>
          </a:p>
          <a:p>
            <a:pPr>
              <a:lnSpc>
                <a:spcPct val="100000"/>
              </a:lnSpc>
              <a:buNone/>
            </a:pP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Телефон: 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+7 (4742) 22-</a:t>
            </a:r>
            <a:r>
              <a:rPr lang="en-US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85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-32</a:t>
            </a:r>
            <a:r>
              <a:rPr lang="en-US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17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     </a:t>
            </a:r>
            <a:br>
              <a:rPr lang="en-US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</a:br>
            <a:r>
              <a:rPr lang="ru-RU" sz="1400" spc="-1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Email</a:t>
            </a:r>
            <a:r>
              <a:rPr lang="ru-RU" sz="1400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: </a:t>
            </a:r>
            <a:r>
              <a:rPr lang="en-US" sz="1400" spc="-15" dirty="0" err="1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</a:rPr>
              <a:t>diir</a:t>
            </a:r>
            <a:r>
              <a:rPr lang="ru-RU" sz="1400" spc="-15" dirty="0">
                <a:solidFill>
                  <a:srgbClr val="7A1F67"/>
                </a:solidFill>
                <a:latin typeface="Montserrat" panose="00000500000000000000" pitchFamily="2" charset="-52"/>
                <a:ea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@admlr.lipetsk.ru</a:t>
            </a:r>
            <a:endParaRPr lang="ru-RU" sz="1400" spc="-15" dirty="0">
              <a:solidFill>
                <a:srgbClr val="7A1F67"/>
              </a:solidFill>
              <a:latin typeface="Montserrat" panose="00000500000000000000" pitchFamily="2" charset="-52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29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863000" y="314640"/>
            <a:ext cx="11007000" cy="1900080"/>
          </a:xfrm>
          <a:prstGeom prst="rect">
            <a:avLst/>
          </a:prstGeom>
          <a:noFill/>
          <a:ln w="0">
            <a:noFill/>
          </a:ln>
        </p:spPr>
        <p:txBody>
          <a:bodyPr lIns="0" tIns="13320" rIns="0" bIns="0" anchor="t">
            <a:no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lang="ru-RU" sz="3950" b="1" strike="noStrike" spc="-15">
                <a:solidFill>
                  <a:srgbClr val="000000"/>
                </a:solidFill>
                <a:latin typeface="Arial"/>
                <a:ea typeface="DejaVu Sans"/>
              </a:rPr>
              <a:t>Получение</a:t>
            </a:r>
            <a:r>
              <a:rPr lang="ru-RU" sz="395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1" strike="noStrike" spc="-15">
                <a:solidFill>
                  <a:srgbClr val="000000"/>
                </a:solidFill>
                <a:latin typeface="Arial"/>
                <a:ea typeface="DejaVu Sans"/>
              </a:rPr>
              <a:t>земельного</a:t>
            </a:r>
            <a:r>
              <a:rPr lang="ru-RU" sz="395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1" strike="noStrike" spc="-7">
                <a:solidFill>
                  <a:srgbClr val="000000"/>
                </a:solidFill>
                <a:latin typeface="Arial"/>
                <a:ea typeface="DejaVu Sans"/>
              </a:rPr>
              <a:t>участка</a:t>
            </a:r>
            <a:r>
              <a:rPr lang="ru-RU" sz="3950" b="1" strike="noStrike" spc="29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0" i="1" strike="noStrike" spc="-12">
                <a:solidFill>
                  <a:srgbClr val="000000"/>
                </a:solidFill>
                <a:latin typeface="Arial"/>
                <a:ea typeface="DejaVu Sans"/>
              </a:rPr>
              <a:t>(без</a:t>
            </a:r>
            <a:r>
              <a:rPr lang="ru-RU" sz="395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0" i="1" strike="noStrike" spc="-15">
                <a:solidFill>
                  <a:srgbClr val="000000"/>
                </a:solidFill>
                <a:latin typeface="Arial"/>
                <a:ea typeface="DejaVu Sans"/>
              </a:rPr>
              <a:t>торгов)</a:t>
            </a:r>
            <a:endParaRPr lang="ru-RU" sz="3950" b="0" strike="noStrike" spc="-1">
              <a:latin typeface="XO Oriel"/>
            </a:endParaRPr>
          </a:p>
        </p:txBody>
      </p:sp>
      <p:sp>
        <p:nvSpPr>
          <p:cNvPr id="40" name="object 21"/>
          <p:cNvSpPr/>
          <p:nvPr/>
        </p:nvSpPr>
        <p:spPr>
          <a:xfrm>
            <a:off x="16378200" y="2846520"/>
            <a:ext cx="2194200" cy="146160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Подписание и регистрация  договора аренды земельного участка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41" name="Рисунок 73"/>
          <p:cNvPicPr/>
          <p:nvPr/>
        </p:nvPicPr>
        <p:blipFill>
          <a:blip r:embed="rId2"/>
          <a:stretch/>
        </p:blipFill>
        <p:spPr>
          <a:xfrm flipH="1">
            <a:off x="2039760" y="4314240"/>
            <a:ext cx="45000" cy="2378520"/>
          </a:xfrm>
          <a:prstGeom prst="rect">
            <a:avLst/>
          </a:prstGeom>
          <a:ln w="0">
            <a:noFill/>
          </a:ln>
        </p:spPr>
      </p:pic>
      <p:pic>
        <p:nvPicPr>
          <p:cNvPr id="42" name="Рисунок 74"/>
          <p:cNvPicPr/>
          <p:nvPr/>
        </p:nvPicPr>
        <p:blipFill>
          <a:blip r:embed="rId2"/>
          <a:stretch/>
        </p:blipFill>
        <p:spPr>
          <a:xfrm flipH="1">
            <a:off x="8106840" y="4295880"/>
            <a:ext cx="62280" cy="1406880"/>
          </a:xfrm>
          <a:prstGeom prst="rect">
            <a:avLst/>
          </a:prstGeom>
          <a:ln w="0">
            <a:noFill/>
          </a:ln>
        </p:spPr>
      </p:pic>
      <p:sp>
        <p:nvSpPr>
          <p:cNvPr id="43" name="object 18"/>
          <p:cNvSpPr/>
          <p:nvPr/>
        </p:nvSpPr>
        <p:spPr>
          <a:xfrm>
            <a:off x="977400" y="6717960"/>
            <a:ext cx="3483360" cy="188820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StarSymbol"/>
              <a:buAutoNum type="arabicPeriod"/>
            </a:pPr>
            <a:r>
              <a:rPr lang="ru-RU" sz="16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заявление о соответствии масштабного инвестпроекта критериям </a:t>
            </a:r>
            <a:r>
              <a:rPr lang="en-US" sz="1600" b="1" i="1" u="sng" strike="noStrike" spc="-15" dirty="0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http://uizo.ru/zemelnye-uchastki-bez-torgov-yl/</a:t>
            </a:r>
            <a:r>
              <a:rPr lang="ru-RU" sz="16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600" b="0" strike="noStrike" spc="-1" dirty="0">
              <a:latin typeface="XO Oriel"/>
            </a:endParaRPr>
          </a:p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StarSymbol"/>
              <a:buAutoNum type="arabicPeriod"/>
            </a:pPr>
            <a:r>
              <a:rPr lang="ru-RU" sz="16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пакет документов </a:t>
            </a:r>
            <a:r>
              <a:rPr lang="en-US" sz="1600" b="1" i="1" u="sng" strike="noStrike" spc="-15" dirty="0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http://uizo.ru/zemelnye-uchastki-bez-torgov-yl/</a:t>
            </a:r>
            <a:r>
              <a:rPr lang="ru-RU" sz="16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44" name="object 18"/>
          <p:cNvSpPr/>
          <p:nvPr/>
        </p:nvSpPr>
        <p:spPr>
          <a:xfrm>
            <a:off x="6471000" y="2264400"/>
            <a:ext cx="3508200" cy="203076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Участие в заседании комиссии по определению соответствия масштабного инвестпроекта критериям (при необходимости)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45" name="object 18"/>
          <p:cNvSpPr/>
          <p:nvPr/>
        </p:nvSpPr>
        <p:spPr>
          <a:xfrm>
            <a:off x="16378200" y="6717960"/>
            <a:ext cx="2194200" cy="159156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algn="ctr">
              <a:lnSpc>
                <a:spcPts val="1780"/>
              </a:lnSpc>
              <a:spcBef>
                <a:spcPts val="349"/>
              </a:spcBef>
              <a:buNone/>
              <a:tabLst>
                <a:tab pos="96840" algn="l"/>
              </a:tabLst>
            </a:pPr>
            <a:r>
              <a:rPr lang="ru-RU" sz="1800" b="1" i="1" strike="noStrike" spc="-15">
                <a:solidFill>
                  <a:srgbClr val="00B050"/>
                </a:solidFill>
                <a:latin typeface="Arial"/>
                <a:ea typeface="DejaVu Sans"/>
              </a:rPr>
              <a:t>Договор </a:t>
            </a:r>
            <a:r>
              <a:rPr lang="ru-RU" sz="1800" b="1" i="1" strike="noStrike" spc="-7">
                <a:solidFill>
                  <a:srgbClr val="00B050"/>
                </a:solidFill>
                <a:latin typeface="Arial"/>
                <a:ea typeface="DejaVu Sans"/>
              </a:rPr>
              <a:t>аренды земельного участка</a:t>
            </a:r>
            <a:endParaRPr lang="ru-RU" sz="18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96840" algn="l"/>
              </a:tabLst>
            </a:pPr>
            <a:endParaRPr lang="ru-RU" sz="1800" b="0" strike="noStrike" spc="-1">
              <a:latin typeface="XO Oriel"/>
            </a:endParaRPr>
          </a:p>
        </p:txBody>
      </p:sp>
      <p:pic>
        <p:nvPicPr>
          <p:cNvPr id="46" name="Рисунок 81"/>
          <p:cNvPicPr/>
          <p:nvPr/>
        </p:nvPicPr>
        <p:blipFill>
          <a:blip r:embed="rId2"/>
          <a:stretch/>
        </p:blipFill>
        <p:spPr>
          <a:xfrm flipH="1">
            <a:off x="17521560" y="4348080"/>
            <a:ext cx="45000" cy="2369160"/>
          </a:xfrm>
          <a:prstGeom prst="rect">
            <a:avLst/>
          </a:prstGeom>
          <a:ln w="0">
            <a:noFill/>
          </a:ln>
        </p:spPr>
      </p:pic>
      <p:sp>
        <p:nvSpPr>
          <p:cNvPr id="47" name="object 36"/>
          <p:cNvSpPr/>
          <p:nvPr/>
        </p:nvSpPr>
        <p:spPr>
          <a:xfrm>
            <a:off x="4010400" y="5218920"/>
            <a:ext cx="2441160" cy="28584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</a:pPr>
            <a:r>
              <a:rPr lang="ru-RU" sz="1800" b="1" strike="noStrike" spc="-12">
                <a:solidFill>
                  <a:srgbClr val="000000"/>
                </a:solidFill>
                <a:latin typeface="Arial"/>
                <a:ea typeface="DejaVu Sans"/>
              </a:rPr>
              <a:t> 10 раб. дней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48" name="object 36"/>
          <p:cNvSpPr/>
          <p:nvPr/>
        </p:nvSpPr>
        <p:spPr>
          <a:xfrm>
            <a:off x="9830160" y="5218920"/>
            <a:ext cx="2365560" cy="28584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</a:pPr>
            <a:r>
              <a:rPr lang="ru-RU" sz="1800" b="1" strike="noStrike" spc="-12">
                <a:solidFill>
                  <a:srgbClr val="000000"/>
                </a:solidFill>
                <a:latin typeface="Arial"/>
                <a:ea typeface="DejaVu Sans"/>
              </a:rPr>
              <a:t>6 раб. дней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49" name="object 36"/>
          <p:cNvSpPr/>
          <p:nvPr/>
        </p:nvSpPr>
        <p:spPr>
          <a:xfrm>
            <a:off x="14386320" y="5218920"/>
            <a:ext cx="2407320" cy="28584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</a:pPr>
            <a:r>
              <a:rPr lang="ru-RU" sz="1800" b="1" strike="noStrike" spc="-12">
                <a:solidFill>
                  <a:srgbClr val="000000"/>
                </a:solidFill>
                <a:latin typeface="Arial"/>
                <a:ea typeface="DejaVu Sans"/>
              </a:rPr>
              <a:t>5 раб. дней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50" name="Рисунок 74"/>
          <p:cNvPicPr/>
          <p:nvPr/>
        </p:nvPicPr>
        <p:blipFill>
          <a:blip r:embed="rId2"/>
          <a:stretch/>
        </p:blipFill>
        <p:spPr>
          <a:xfrm flipH="1">
            <a:off x="13269240" y="4308120"/>
            <a:ext cx="45000" cy="2409120"/>
          </a:xfrm>
          <a:prstGeom prst="rect">
            <a:avLst/>
          </a:prstGeom>
          <a:ln w="0">
            <a:noFill/>
          </a:ln>
        </p:spPr>
      </p:pic>
      <p:sp>
        <p:nvSpPr>
          <p:cNvPr id="51" name="TextBox 2"/>
          <p:cNvSpPr/>
          <p:nvPr/>
        </p:nvSpPr>
        <p:spPr>
          <a:xfrm>
            <a:off x="405360" y="3011760"/>
            <a:ext cx="4420800" cy="118728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Обращение в управление имущественных и земельных отношений Липецкой области (по почте /лично)</a:t>
            </a:r>
            <a:r>
              <a:rPr lang="en-US" sz="18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r>
              <a:rPr lang="en-US" sz="1800" b="1" i="1" u="sng" strike="noStrike" spc="-15" dirty="0">
                <a:solidFill>
                  <a:srgbClr val="0000FF"/>
                </a:solidFill>
                <a:uFillTx/>
                <a:latin typeface="Arial"/>
                <a:ea typeface="DejaVu Sans"/>
                <a:hlinkClick r:id="rId4"/>
              </a:rPr>
              <a:t>http://uizo.ru/kontakty/</a:t>
            </a:r>
            <a:r>
              <a:rPr lang="ru-RU" sz="18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52" name="TextBox 3"/>
          <p:cNvSpPr/>
          <p:nvPr/>
        </p:nvSpPr>
        <p:spPr>
          <a:xfrm>
            <a:off x="732600" y="9702360"/>
            <a:ext cx="7952400" cy="121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1" strike="noStrike" spc="-12" dirty="0">
                <a:solidFill>
                  <a:srgbClr val="000000"/>
                </a:solidFill>
                <a:latin typeface="Arial"/>
                <a:ea typeface="DejaVu Sans"/>
              </a:rPr>
              <a:t>Действующие нормативно-правовые акты</a:t>
            </a:r>
            <a:endParaRPr lang="ru-RU" sz="20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Закон Липецкой области от 15.06.2015 N 418-ОЗ (ред. от 02.08.2022)</a:t>
            </a:r>
            <a:endParaRPr lang="ru-RU" sz="18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Постановление Правительства Липецкой обл. от 28.09.2022 N 176</a:t>
            </a:r>
            <a:endParaRPr lang="ru-RU" sz="18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Распоряжение Правительства Липецкой обл. от 18.10.2022 N 400-р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53" name="object 18"/>
          <p:cNvSpPr/>
          <p:nvPr/>
        </p:nvSpPr>
        <p:spPr>
          <a:xfrm>
            <a:off x="11924280" y="6717960"/>
            <a:ext cx="2792160" cy="159156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>
              <a:lnSpc>
                <a:spcPts val="1780"/>
              </a:lnSpc>
              <a:spcBef>
                <a:spcPts val="349"/>
              </a:spcBef>
              <a:buNone/>
            </a:pPr>
            <a:r>
              <a:rPr lang="ru-RU" sz="16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1. Заявление о  предоставлении  земельного участка </a:t>
            </a:r>
            <a:r>
              <a:rPr lang="en-US" sz="1600" b="1" i="1" u="sng" strike="noStrike" spc="-15" dirty="0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http://uizo.ru/zemelnye-uchastki-bez-torgov-yl/</a:t>
            </a:r>
            <a:r>
              <a:rPr lang="ru-RU" sz="16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  </a:t>
            </a:r>
            <a:endParaRPr lang="ru-RU" sz="1600" b="0" strike="noStrike" spc="-1" dirty="0">
              <a:latin typeface="XO Oriel"/>
            </a:endParaRPr>
          </a:p>
        </p:txBody>
      </p:sp>
      <p:pic>
        <p:nvPicPr>
          <p:cNvPr id="54" name="Рисунок 73"/>
          <p:cNvPicPr/>
          <p:nvPr/>
        </p:nvPicPr>
        <p:blipFill>
          <a:blip r:embed="rId2"/>
          <a:stretch/>
        </p:blipFill>
        <p:spPr>
          <a:xfrm flipH="1">
            <a:off x="652320" y="9255240"/>
            <a:ext cx="110520" cy="1677600"/>
          </a:xfrm>
          <a:prstGeom prst="rect">
            <a:avLst/>
          </a:prstGeom>
          <a:ln w="0">
            <a:noFill/>
          </a:ln>
        </p:spPr>
      </p:pic>
      <p:sp>
        <p:nvSpPr>
          <p:cNvPr id="55" name="Прямая со стрелкой 5"/>
          <p:cNvSpPr/>
          <p:nvPr/>
        </p:nvSpPr>
        <p:spPr>
          <a:xfrm>
            <a:off x="2084760" y="5703120"/>
            <a:ext cx="154814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A7EBB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TextBox 7"/>
          <p:cNvSpPr/>
          <p:nvPr/>
        </p:nvSpPr>
        <p:spPr>
          <a:xfrm>
            <a:off x="13436280" y="9148320"/>
            <a:ext cx="6264000" cy="176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b="1" strike="noStrike" spc="-12">
                <a:solidFill>
                  <a:srgbClr val="000000"/>
                </a:solidFill>
                <a:latin typeface="Arial"/>
                <a:ea typeface="DejaVu Sans"/>
              </a:rPr>
              <a:t>Контакты  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Управление имущественных и земельных отношений Липецкой области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398019, Россия, город Липецк, ул.Скороходова, дом 2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Телефон: </a:t>
            </a:r>
            <a:r>
              <a:rPr lang="ru-RU" sz="1800" b="0" u="sng" strike="noStrike" spc="-1">
                <a:solidFill>
                  <a:srgbClr val="0000FF"/>
                </a:solidFill>
                <a:uFillTx/>
                <a:latin typeface="Arial"/>
                <a:ea typeface="DejaVu Sans"/>
                <a:hlinkClick r:id="rId5"/>
              </a:rPr>
              <a:t>+7 (4742) 22-27-32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Email: </a:t>
            </a:r>
            <a:r>
              <a:rPr lang="ru-RU" sz="1800" b="0" u="sng" strike="noStrike" spc="-1">
                <a:solidFill>
                  <a:srgbClr val="0000FF"/>
                </a:solidFill>
                <a:uFillTx/>
                <a:latin typeface="Arial"/>
                <a:ea typeface="DejaVu Sans"/>
                <a:hlinkClick r:id="rId6"/>
              </a:rPr>
              <a:t>kgi@admlr.lipetsk.ru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57" name="Picture 2"/>
          <p:cNvPicPr/>
          <p:nvPr/>
        </p:nvPicPr>
        <p:blipFill>
          <a:blip r:embed="rId7"/>
          <a:stretch/>
        </p:blipFill>
        <p:spPr>
          <a:xfrm>
            <a:off x="13236120" y="9225000"/>
            <a:ext cx="110520" cy="1707840"/>
          </a:xfrm>
          <a:prstGeom prst="rect">
            <a:avLst/>
          </a:prstGeom>
          <a:ln w="0">
            <a:noFill/>
          </a:ln>
        </p:spPr>
      </p:pic>
      <p:sp>
        <p:nvSpPr>
          <p:cNvPr id="58" name="TextBox 1"/>
          <p:cNvSpPr/>
          <p:nvPr/>
        </p:nvSpPr>
        <p:spPr>
          <a:xfrm>
            <a:off x="11924280" y="2279880"/>
            <a:ext cx="2792160" cy="228456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Обращение в управление имущественных и земельных отношений Липецкой области (по почте /лично) </a:t>
            </a:r>
            <a:r>
              <a:rPr lang="en-US" sz="1800" b="1" i="1" u="sng" strike="noStrike" spc="-15" dirty="0">
                <a:solidFill>
                  <a:srgbClr val="0000FF"/>
                </a:solidFill>
                <a:uFillTx/>
                <a:latin typeface="Arial"/>
                <a:ea typeface="DejaVu Sans"/>
                <a:hlinkClick r:id="rId4"/>
              </a:rPr>
              <a:t>http://uizo.ru/kontakty/</a:t>
            </a:r>
            <a:r>
              <a:rPr lang="ru-RU" sz="18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59" name="TextBox 4"/>
          <p:cNvSpPr/>
          <p:nvPr/>
        </p:nvSpPr>
        <p:spPr>
          <a:xfrm>
            <a:off x="2879280" y="5752080"/>
            <a:ext cx="4829400" cy="70524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Уведомление о проведении заседания комиссии с датой и временем проведения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60" name="TextBox 6"/>
          <p:cNvSpPr/>
          <p:nvPr/>
        </p:nvSpPr>
        <p:spPr>
          <a:xfrm>
            <a:off x="8548560" y="5752080"/>
            <a:ext cx="4527000" cy="70524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</a:pPr>
            <a:r>
              <a:rPr lang="ru-RU" sz="14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распоряжение Губернатора ЛО и инвестиционное соглашение 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61" name="TextBox 8"/>
          <p:cNvSpPr/>
          <p:nvPr/>
        </p:nvSpPr>
        <p:spPr>
          <a:xfrm>
            <a:off x="13629240" y="5752080"/>
            <a:ext cx="3292920" cy="70524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</a:pPr>
            <a:r>
              <a:rPr lang="ru-RU" sz="1400" b="1" i="1" strike="noStrike" spc="-15" dirty="0">
                <a:solidFill>
                  <a:srgbClr val="043C92"/>
                </a:solidFill>
                <a:latin typeface="Arial"/>
                <a:ea typeface="DejaVu Sans"/>
              </a:rPr>
              <a:t>проект договора аренды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62" name="object 1"/>
          <p:cNvSpPr/>
          <p:nvPr/>
        </p:nvSpPr>
        <p:spPr>
          <a:xfrm>
            <a:off x="2340000" y="1177200"/>
            <a:ext cx="15197040" cy="87696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</a:pPr>
            <a:r>
              <a:rPr lang="ru-RU" sz="1800" b="1" strike="noStrike" spc="-12">
                <a:solidFill>
                  <a:srgbClr val="000000"/>
                </a:solidFill>
                <a:latin typeface="Arial"/>
                <a:ea typeface="DejaVu Sans"/>
              </a:rPr>
              <a:t>Обращение в Агентство инвестиционного развития Липецкой области - «одно окно» по сопровождению инвестиционного проекта, тел. +7 (4742) 51-53-68, </a:t>
            </a:r>
            <a:r>
              <a:rPr lang="ru-RU" sz="1800" b="1" strike="noStrike" spc="-12">
                <a:solidFill>
                  <a:srgbClr val="000000"/>
                </a:solidFill>
                <a:latin typeface="Arial"/>
                <a:ea typeface="DejaVu Sans"/>
                <a:hlinkClick r:id="rId8"/>
              </a:rPr>
              <a:t>http://investinlipetsk.ru/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spcBef>
                <a:spcPts val="91"/>
              </a:spcBef>
              <a:buNone/>
            </a:pP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565</Words>
  <Application>Microsoft Office PowerPoint</Application>
  <PresentationFormat>Произвольный</PresentationFormat>
  <Paragraphs>62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Montserrat</vt:lpstr>
      <vt:lpstr>Montserrat SemiBold</vt:lpstr>
      <vt:lpstr>StarSymbol</vt:lpstr>
      <vt:lpstr>Times New Roman</vt:lpstr>
      <vt:lpstr>XO Oriel</vt:lpstr>
      <vt:lpstr>Office Theme</vt:lpstr>
      <vt:lpstr>ПОЛУЧЕНИЕ ЗЕМЕЛЬНОГО УЧАСТКА БЕЗ ТОРГОВ</vt:lpstr>
      <vt:lpstr>Получение земельного участка (без торгов)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презентаций Шаблоны для сотрудников</dc:title>
  <dc:subject/>
  <dc:creator>Чайка Андрей Николаевич</dc:creator>
  <dc:description/>
  <cp:lastModifiedBy>Наталья Казьмина</cp:lastModifiedBy>
  <cp:revision>70</cp:revision>
  <cp:lastPrinted>2022-11-07T14:23:08Z</cp:lastPrinted>
  <dcterms:created xsi:type="dcterms:W3CDTF">2022-11-03T10:41:43Z</dcterms:created>
  <dcterms:modified xsi:type="dcterms:W3CDTF">2025-05-13T08:17:26Z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2022-11-03T00:00:00Z</vt:filetime>
  </property>
  <property fmtid="{D5CDD505-2E9C-101B-9397-08002B2CF9AE}" pid="5" name="PresentationFormat">
    <vt:lpwstr>Произвольный</vt:lpwstr>
  </property>
  <property fmtid="{D5CDD505-2E9C-101B-9397-08002B2CF9AE}" pid="6" name="Slides">
    <vt:i4>1</vt:i4>
  </property>
</Properties>
</file>